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306" r:id="rId4"/>
    <p:sldId id="258" r:id="rId5"/>
    <p:sldId id="259" r:id="rId6"/>
    <p:sldId id="260" r:id="rId7"/>
    <p:sldId id="262" r:id="rId8"/>
    <p:sldId id="314" r:id="rId9"/>
    <p:sldId id="325" r:id="rId10"/>
    <p:sldId id="305" r:id="rId11"/>
    <p:sldId id="315" r:id="rId12"/>
    <p:sldId id="266" r:id="rId13"/>
    <p:sldId id="267" r:id="rId14"/>
    <p:sldId id="269" r:id="rId15"/>
    <p:sldId id="316" r:id="rId16"/>
    <p:sldId id="271" r:id="rId17"/>
    <p:sldId id="272" r:id="rId18"/>
    <p:sldId id="273" r:id="rId19"/>
    <p:sldId id="274" r:id="rId20"/>
    <p:sldId id="317" r:id="rId21"/>
    <p:sldId id="276" r:id="rId22"/>
    <p:sldId id="277" r:id="rId23"/>
    <p:sldId id="285" r:id="rId24"/>
    <p:sldId id="307" r:id="rId25"/>
    <p:sldId id="327" r:id="rId26"/>
    <p:sldId id="286" r:id="rId27"/>
    <p:sldId id="287" r:id="rId28"/>
    <p:sldId id="288" r:id="rId29"/>
    <p:sldId id="290" r:id="rId30"/>
    <p:sldId id="291" r:id="rId31"/>
    <p:sldId id="318" r:id="rId32"/>
    <p:sldId id="322" r:id="rId33"/>
    <p:sldId id="321" r:id="rId34"/>
    <p:sldId id="320" r:id="rId35"/>
    <p:sldId id="296" r:id="rId36"/>
    <p:sldId id="297" r:id="rId37"/>
    <p:sldId id="311" r:id="rId38"/>
    <p:sldId id="310" r:id="rId39"/>
    <p:sldId id="312" r:id="rId40"/>
    <p:sldId id="302" r:id="rId41"/>
    <p:sldId id="303" r:id="rId42"/>
    <p:sldId id="298" r:id="rId43"/>
    <p:sldId id="299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547593"/>
    <a:srgbClr val="D93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6D16A-FAA6-4819-90F0-76020F61C34F}" v="304" dt="2021-10-24T15:42:56.631"/>
    <p1510:client id="{4DF81ACA-0522-44E9-B1AF-96E50E8FDA60}" v="196" dt="2021-10-24T16:30:07.620"/>
    <p1510:client id="{E73B68C6-B0F4-493A-A2BF-32BA90300385}" v="1987" dt="2021-10-24T14:50:40.477"/>
  </p1510:revLst>
</p1510:revInfo>
</file>

<file path=ppt/tableStyles.xml><?xml version="1.0" encoding="utf-8"?>
<a:tblStyleLst xmlns:a="http://schemas.openxmlformats.org/drawingml/2006/main" def="{60347AF8-7EAF-4D60-8D1A-A2AD2098A406}">
  <a:tblStyle styleId="{60347AF8-7EAF-4D60-8D1A-A2AD2098A4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6C68AD9-4B1A-47D0-BEE0-242BD5F23D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jl, thema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Stijl, licht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1"/>
    <p:restoredTop sz="73114"/>
  </p:normalViewPr>
  <p:slideViewPr>
    <p:cSldViewPr snapToGrid="0">
      <p:cViewPr varScale="1">
        <p:scale>
          <a:sx n="110" d="100"/>
          <a:sy n="110" d="100"/>
        </p:scale>
        <p:origin x="180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75504C-F52C-4951-867E-4F7190767B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33820DAC-3FD8-442B-8CD9-E1150F5C0F2E}">
      <dgm:prSet/>
      <dgm:spPr/>
      <dgm:t>
        <a:bodyPr/>
        <a:lstStyle/>
        <a:p>
          <a:pPr>
            <a:lnSpc>
              <a:spcPct val="100000"/>
            </a:lnSpc>
          </a:pPr>
          <a:r>
            <a:rPr lang="nl-NL">
              <a:latin typeface="+mj-lt"/>
            </a:rPr>
            <a:t>Products</a:t>
          </a:r>
          <a:endParaRPr lang="en-US">
            <a:latin typeface="+mj-lt"/>
          </a:endParaRPr>
        </a:p>
      </dgm:t>
    </dgm:pt>
    <dgm:pt modelId="{E2191529-C8AE-4190-8CBB-F6B2ECEF5936}" type="parTrans" cxnId="{1F33F1EE-21E0-42FA-B4C2-179DF728E77C}">
      <dgm:prSet/>
      <dgm:spPr/>
      <dgm:t>
        <a:bodyPr/>
        <a:lstStyle/>
        <a:p>
          <a:endParaRPr lang="en-US"/>
        </a:p>
      </dgm:t>
    </dgm:pt>
    <dgm:pt modelId="{46757753-EAD5-47C3-847B-AC63A4A73567}" type="sibTrans" cxnId="{1F33F1EE-21E0-42FA-B4C2-179DF728E77C}">
      <dgm:prSet/>
      <dgm:spPr/>
      <dgm:t>
        <a:bodyPr/>
        <a:lstStyle/>
        <a:p>
          <a:endParaRPr lang="en-US"/>
        </a:p>
      </dgm:t>
    </dgm:pt>
    <dgm:pt modelId="{F5996501-ECE3-48CC-A6C1-FEF8C8CE947A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err="1">
              <a:latin typeface="+mj-lt"/>
            </a:rPr>
            <a:t>Customers</a:t>
          </a:r>
          <a:r>
            <a:rPr lang="nl-NL">
              <a:latin typeface="+mj-lt"/>
            </a:rPr>
            <a:t> and </a:t>
          </a:r>
          <a:r>
            <a:rPr lang="nl-NL" err="1">
              <a:latin typeface="+mj-lt"/>
            </a:rPr>
            <a:t>their</a:t>
          </a:r>
          <a:r>
            <a:rPr lang="nl-NL">
              <a:latin typeface="+mj-lt"/>
            </a:rPr>
            <a:t> </a:t>
          </a:r>
          <a:r>
            <a:rPr lang="nl-NL" err="1">
              <a:latin typeface="+mj-lt"/>
            </a:rPr>
            <a:t>behaviour</a:t>
          </a:r>
          <a:endParaRPr lang="en-US">
            <a:latin typeface="+mj-lt"/>
          </a:endParaRPr>
        </a:p>
      </dgm:t>
    </dgm:pt>
    <dgm:pt modelId="{692EFCF7-4B17-46E1-87A8-2A36B22EA01D}" type="parTrans" cxnId="{77351F03-B8A1-4644-98CB-C17CA686B9B7}">
      <dgm:prSet/>
      <dgm:spPr/>
      <dgm:t>
        <a:bodyPr/>
        <a:lstStyle/>
        <a:p>
          <a:endParaRPr lang="en-US"/>
        </a:p>
      </dgm:t>
    </dgm:pt>
    <dgm:pt modelId="{CF3527CF-B28A-4F92-A03F-F6A78AF134D5}" type="sibTrans" cxnId="{77351F03-B8A1-4644-98CB-C17CA686B9B7}">
      <dgm:prSet/>
      <dgm:spPr/>
      <dgm:t>
        <a:bodyPr/>
        <a:lstStyle/>
        <a:p>
          <a:endParaRPr lang="en-US"/>
        </a:p>
      </dgm:t>
    </dgm:pt>
    <dgm:pt modelId="{39578EED-7EFF-4469-858D-140D9B1DCF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Employees and their behaviour</a:t>
          </a:r>
        </a:p>
      </dgm:t>
    </dgm:pt>
    <dgm:pt modelId="{FA8CC74A-C643-4302-B42F-53FA5ACE6228}" type="parTrans" cxnId="{63E980C6-4AC8-4DF0-9D7C-4054A017DC0F}">
      <dgm:prSet/>
      <dgm:spPr/>
      <dgm:t>
        <a:bodyPr/>
        <a:lstStyle/>
        <a:p>
          <a:endParaRPr lang="en-US"/>
        </a:p>
      </dgm:t>
    </dgm:pt>
    <dgm:pt modelId="{A4DF414B-7F4F-4893-8694-FE98F19DF641}" type="sibTrans" cxnId="{63E980C6-4AC8-4DF0-9D7C-4054A017DC0F}">
      <dgm:prSet/>
      <dgm:spPr/>
      <dgm:t>
        <a:bodyPr/>
        <a:lstStyle/>
        <a:p>
          <a:endParaRPr lang="en-US"/>
        </a:p>
      </dgm:t>
    </dgm:pt>
    <dgm:pt modelId="{36102FD1-0766-4DAC-B3E4-AE0D24AE96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j-lt"/>
            </a:rPr>
            <a:t>Location and route analysis</a:t>
          </a:r>
        </a:p>
      </dgm:t>
    </dgm:pt>
    <dgm:pt modelId="{1349FCC5-4E72-4E6F-8E86-35886FE10EF9}" type="parTrans" cxnId="{14647259-5054-472E-93E6-2CAFF9B4BC12}">
      <dgm:prSet/>
      <dgm:spPr/>
      <dgm:t>
        <a:bodyPr/>
        <a:lstStyle/>
        <a:p>
          <a:endParaRPr lang="en-US"/>
        </a:p>
      </dgm:t>
    </dgm:pt>
    <dgm:pt modelId="{8B3930B0-A2EC-46C7-8CED-A21020072124}" type="sibTrans" cxnId="{14647259-5054-472E-93E6-2CAFF9B4BC12}">
      <dgm:prSet/>
      <dgm:spPr/>
      <dgm:t>
        <a:bodyPr/>
        <a:lstStyle/>
        <a:p>
          <a:endParaRPr lang="en-US"/>
        </a:p>
      </dgm:t>
    </dgm:pt>
    <dgm:pt modelId="{09F4D1C6-1395-4343-AAF7-AFFEF5E49A5E}" type="pres">
      <dgm:prSet presAssocID="{0575504C-F52C-4951-867E-4F7190767B6A}" presName="root" presStyleCnt="0">
        <dgm:presLayoutVars>
          <dgm:dir/>
          <dgm:resizeHandles val="exact"/>
        </dgm:presLayoutVars>
      </dgm:prSet>
      <dgm:spPr/>
    </dgm:pt>
    <dgm:pt modelId="{FDF78035-7797-476C-B021-EF37A4A7848D}" type="pres">
      <dgm:prSet presAssocID="{33820DAC-3FD8-442B-8CD9-E1150F5C0F2E}" presName="compNode" presStyleCnt="0"/>
      <dgm:spPr/>
    </dgm:pt>
    <dgm:pt modelId="{15BAF397-867E-49B2-A08C-CCD4E5DAD489}" type="pres">
      <dgm:prSet presAssocID="{33820DAC-3FD8-442B-8CD9-E1150F5C0F2E}" presName="bgRect" presStyleLbl="bgShp" presStyleIdx="0" presStyleCnt="4"/>
      <dgm:spPr/>
    </dgm:pt>
    <dgm:pt modelId="{8B9FD7AF-B069-4DD6-B8C3-6B7D31DFC81C}" type="pres">
      <dgm:prSet presAssocID="{33820DAC-3FD8-442B-8CD9-E1150F5C0F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D46EB6BB-527A-4DF9-8D0C-6F4F621EDFA9}" type="pres">
      <dgm:prSet presAssocID="{33820DAC-3FD8-442B-8CD9-E1150F5C0F2E}" presName="spaceRect" presStyleCnt="0"/>
      <dgm:spPr/>
    </dgm:pt>
    <dgm:pt modelId="{1796B74E-A766-4F21-9C4E-1EEF0F4E1886}" type="pres">
      <dgm:prSet presAssocID="{33820DAC-3FD8-442B-8CD9-E1150F5C0F2E}" presName="parTx" presStyleLbl="revTx" presStyleIdx="0" presStyleCnt="4">
        <dgm:presLayoutVars>
          <dgm:chMax val="0"/>
          <dgm:chPref val="0"/>
        </dgm:presLayoutVars>
      </dgm:prSet>
      <dgm:spPr/>
    </dgm:pt>
    <dgm:pt modelId="{3B5D2F38-06D0-47E4-BF9F-897FFE5997DF}" type="pres">
      <dgm:prSet presAssocID="{46757753-EAD5-47C3-847B-AC63A4A73567}" presName="sibTrans" presStyleCnt="0"/>
      <dgm:spPr/>
    </dgm:pt>
    <dgm:pt modelId="{1F336D08-6FEA-49C7-8246-CFED3340937A}" type="pres">
      <dgm:prSet presAssocID="{F5996501-ECE3-48CC-A6C1-FEF8C8CE947A}" presName="compNode" presStyleCnt="0"/>
      <dgm:spPr/>
    </dgm:pt>
    <dgm:pt modelId="{71212E7A-A697-4EEF-BCF1-7BEFD2A80F59}" type="pres">
      <dgm:prSet presAssocID="{F5996501-ECE3-48CC-A6C1-FEF8C8CE947A}" presName="bgRect" presStyleLbl="bgShp" presStyleIdx="1" presStyleCnt="4"/>
      <dgm:spPr/>
    </dgm:pt>
    <dgm:pt modelId="{E645F5D4-CACF-4F67-A166-5CAC5F609D5B}" type="pres">
      <dgm:prSet presAssocID="{F5996501-ECE3-48CC-A6C1-FEF8C8CE947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bruiker"/>
        </a:ext>
      </dgm:extLst>
    </dgm:pt>
    <dgm:pt modelId="{9BC58BE6-AC4E-4B83-A6CA-81ADAC045351}" type="pres">
      <dgm:prSet presAssocID="{F5996501-ECE3-48CC-A6C1-FEF8C8CE947A}" presName="spaceRect" presStyleCnt="0"/>
      <dgm:spPr/>
    </dgm:pt>
    <dgm:pt modelId="{08BC6FFC-C740-4038-BD05-DA60F96ABDFC}" type="pres">
      <dgm:prSet presAssocID="{F5996501-ECE3-48CC-A6C1-FEF8C8CE947A}" presName="parTx" presStyleLbl="revTx" presStyleIdx="1" presStyleCnt="4">
        <dgm:presLayoutVars>
          <dgm:chMax val="0"/>
          <dgm:chPref val="0"/>
        </dgm:presLayoutVars>
      </dgm:prSet>
      <dgm:spPr/>
    </dgm:pt>
    <dgm:pt modelId="{9CED7C90-8CA5-4467-BC7F-00A8FE34D2C1}" type="pres">
      <dgm:prSet presAssocID="{CF3527CF-B28A-4F92-A03F-F6A78AF134D5}" presName="sibTrans" presStyleCnt="0"/>
      <dgm:spPr/>
    </dgm:pt>
    <dgm:pt modelId="{C1258E4F-52E7-42B7-9601-3A1E27CC60AE}" type="pres">
      <dgm:prSet presAssocID="{39578EED-7EFF-4469-858D-140D9B1DCF9B}" presName="compNode" presStyleCnt="0"/>
      <dgm:spPr/>
    </dgm:pt>
    <dgm:pt modelId="{5F79C50D-A3CE-456D-94BC-99C2B2E8F126}" type="pres">
      <dgm:prSet presAssocID="{39578EED-7EFF-4469-858D-140D9B1DCF9B}" presName="bgRect" presStyleLbl="bgShp" presStyleIdx="2" presStyleCnt="4"/>
      <dgm:spPr/>
    </dgm:pt>
    <dgm:pt modelId="{F4DDEB4F-236C-40D5-A603-09648C75ABA3}" type="pres">
      <dgm:prSet presAssocID="{39578EED-7EFF-4469-858D-140D9B1DCF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t"/>
        </a:ext>
      </dgm:extLst>
    </dgm:pt>
    <dgm:pt modelId="{34E9C94D-72A6-45BC-8278-9EF6C9AC6317}" type="pres">
      <dgm:prSet presAssocID="{39578EED-7EFF-4469-858D-140D9B1DCF9B}" presName="spaceRect" presStyleCnt="0"/>
      <dgm:spPr/>
    </dgm:pt>
    <dgm:pt modelId="{6F687C91-549C-48C4-BEBB-1AC712D6D4B6}" type="pres">
      <dgm:prSet presAssocID="{39578EED-7EFF-4469-858D-140D9B1DCF9B}" presName="parTx" presStyleLbl="revTx" presStyleIdx="2" presStyleCnt="4">
        <dgm:presLayoutVars>
          <dgm:chMax val="0"/>
          <dgm:chPref val="0"/>
        </dgm:presLayoutVars>
      </dgm:prSet>
      <dgm:spPr/>
    </dgm:pt>
    <dgm:pt modelId="{7205C874-EA75-429F-9C82-940B5BCC06B6}" type="pres">
      <dgm:prSet presAssocID="{A4DF414B-7F4F-4893-8694-FE98F19DF641}" presName="sibTrans" presStyleCnt="0"/>
      <dgm:spPr/>
    </dgm:pt>
    <dgm:pt modelId="{F685E2B4-5490-4B89-9EF5-FE42C5799ABE}" type="pres">
      <dgm:prSet presAssocID="{36102FD1-0766-4DAC-B3E4-AE0D24AE96CB}" presName="compNode" presStyleCnt="0"/>
      <dgm:spPr/>
    </dgm:pt>
    <dgm:pt modelId="{19DF2FB8-436E-4275-85EF-4AEFF88D2B46}" type="pres">
      <dgm:prSet presAssocID="{36102FD1-0766-4DAC-B3E4-AE0D24AE96CB}" presName="bgRect" presStyleLbl="bgShp" presStyleIdx="3" presStyleCnt="4"/>
      <dgm:spPr/>
    </dgm:pt>
    <dgm:pt modelId="{1D967479-F1A1-49B3-B215-0B092E02BEC9}" type="pres">
      <dgm:prSet presAssocID="{36102FD1-0766-4DAC-B3E4-AE0D24AE96C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ing"/>
        </a:ext>
      </dgm:extLst>
    </dgm:pt>
    <dgm:pt modelId="{CF7A7166-5FA8-46FA-8C3E-FED9C7CD1542}" type="pres">
      <dgm:prSet presAssocID="{36102FD1-0766-4DAC-B3E4-AE0D24AE96CB}" presName="spaceRect" presStyleCnt="0"/>
      <dgm:spPr/>
    </dgm:pt>
    <dgm:pt modelId="{3105D9EF-04E0-4B22-81A7-FD6EB0EA178B}" type="pres">
      <dgm:prSet presAssocID="{36102FD1-0766-4DAC-B3E4-AE0D24AE96C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7351F03-B8A1-4644-98CB-C17CA686B9B7}" srcId="{0575504C-F52C-4951-867E-4F7190767B6A}" destId="{F5996501-ECE3-48CC-A6C1-FEF8C8CE947A}" srcOrd="1" destOrd="0" parTransId="{692EFCF7-4B17-46E1-87A8-2A36B22EA01D}" sibTransId="{CF3527CF-B28A-4F92-A03F-F6A78AF134D5}"/>
    <dgm:cxn modelId="{C5F2E047-C6C8-3F4B-9901-AE8D517743B7}" type="presOf" srcId="{0575504C-F52C-4951-867E-4F7190767B6A}" destId="{09F4D1C6-1395-4343-AAF7-AFFEF5E49A5E}" srcOrd="0" destOrd="0" presId="urn:microsoft.com/office/officeart/2018/2/layout/IconVerticalSolidList"/>
    <dgm:cxn modelId="{14647259-5054-472E-93E6-2CAFF9B4BC12}" srcId="{0575504C-F52C-4951-867E-4F7190767B6A}" destId="{36102FD1-0766-4DAC-B3E4-AE0D24AE96CB}" srcOrd="3" destOrd="0" parTransId="{1349FCC5-4E72-4E6F-8E86-35886FE10EF9}" sibTransId="{8B3930B0-A2EC-46C7-8CED-A21020072124}"/>
    <dgm:cxn modelId="{90CF367B-8B3F-784E-BD20-3FBE84601BB6}" type="presOf" srcId="{33820DAC-3FD8-442B-8CD9-E1150F5C0F2E}" destId="{1796B74E-A766-4F21-9C4E-1EEF0F4E1886}" srcOrd="0" destOrd="0" presId="urn:microsoft.com/office/officeart/2018/2/layout/IconVerticalSolidList"/>
    <dgm:cxn modelId="{F491BAB7-CDAD-DA42-874C-86769A1AF614}" type="presOf" srcId="{39578EED-7EFF-4469-858D-140D9B1DCF9B}" destId="{6F687C91-549C-48C4-BEBB-1AC712D6D4B6}" srcOrd="0" destOrd="0" presId="urn:microsoft.com/office/officeart/2018/2/layout/IconVerticalSolidList"/>
    <dgm:cxn modelId="{63E980C6-4AC8-4DF0-9D7C-4054A017DC0F}" srcId="{0575504C-F52C-4951-867E-4F7190767B6A}" destId="{39578EED-7EFF-4469-858D-140D9B1DCF9B}" srcOrd="2" destOrd="0" parTransId="{FA8CC74A-C643-4302-B42F-53FA5ACE6228}" sibTransId="{A4DF414B-7F4F-4893-8694-FE98F19DF641}"/>
    <dgm:cxn modelId="{1D9B9FD0-B591-A946-905B-325C328930EC}" type="presOf" srcId="{F5996501-ECE3-48CC-A6C1-FEF8C8CE947A}" destId="{08BC6FFC-C740-4038-BD05-DA60F96ABDFC}" srcOrd="0" destOrd="0" presId="urn:microsoft.com/office/officeart/2018/2/layout/IconVerticalSolidList"/>
    <dgm:cxn modelId="{1F33F1EE-21E0-42FA-B4C2-179DF728E77C}" srcId="{0575504C-F52C-4951-867E-4F7190767B6A}" destId="{33820DAC-3FD8-442B-8CD9-E1150F5C0F2E}" srcOrd="0" destOrd="0" parTransId="{E2191529-C8AE-4190-8CBB-F6B2ECEF5936}" sibTransId="{46757753-EAD5-47C3-847B-AC63A4A73567}"/>
    <dgm:cxn modelId="{60FE05FF-4E42-DB4C-A8AC-037157BFDB47}" type="presOf" srcId="{36102FD1-0766-4DAC-B3E4-AE0D24AE96CB}" destId="{3105D9EF-04E0-4B22-81A7-FD6EB0EA178B}" srcOrd="0" destOrd="0" presId="urn:microsoft.com/office/officeart/2018/2/layout/IconVerticalSolidList"/>
    <dgm:cxn modelId="{053844F7-ED24-D648-8F1F-861E8EFED700}" type="presParOf" srcId="{09F4D1C6-1395-4343-AAF7-AFFEF5E49A5E}" destId="{FDF78035-7797-476C-B021-EF37A4A7848D}" srcOrd="0" destOrd="0" presId="urn:microsoft.com/office/officeart/2018/2/layout/IconVerticalSolidList"/>
    <dgm:cxn modelId="{73B6FE23-4AB9-1A48-B4E7-0DD1B8403AD7}" type="presParOf" srcId="{FDF78035-7797-476C-B021-EF37A4A7848D}" destId="{15BAF397-867E-49B2-A08C-CCD4E5DAD489}" srcOrd="0" destOrd="0" presId="urn:microsoft.com/office/officeart/2018/2/layout/IconVerticalSolidList"/>
    <dgm:cxn modelId="{2E6B77BF-9756-574E-BA80-F4C288674470}" type="presParOf" srcId="{FDF78035-7797-476C-B021-EF37A4A7848D}" destId="{8B9FD7AF-B069-4DD6-B8C3-6B7D31DFC81C}" srcOrd="1" destOrd="0" presId="urn:microsoft.com/office/officeart/2018/2/layout/IconVerticalSolidList"/>
    <dgm:cxn modelId="{FEE84065-4730-D241-B93C-F04AFC456E1C}" type="presParOf" srcId="{FDF78035-7797-476C-B021-EF37A4A7848D}" destId="{D46EB6BB-527A-4DF9-8D0C-6F4F621EDFA9}" srcOrd="2" destOrd="0" presId="urn:microsoft.com/office/officeart/2018/2/layout/IconVerticalSolidList"/>
    <dgm:cxn modelId="{A1ED9361-FF15-324B-82E5-A0085618ECCA}" type="presParOf" srcId="{FDF78035-7797-476C-B021-EF37A4A7848D}" destId="{1796B74E-A766-4F21-9C4E-1EEF0F4E1886}" srcOrd="3" destOrd="0" presId="urn:microsoft.com/office/officeart/2018/2/layout/IconVerticalSolidList"/>
    <dgm:cxn modelId="{9363D750-99DF-4B4A-A941-AF4DC84D3745}" type="presParOf" srcId="{09F4D1C6-1395-4343-AAF7-AFFEF5E49A5E}" destId="{3B5D2F38-06D0-47E4-BF9F-897FFE5997DF}" srcOrd="1" destOrd="0" presId="urn:microsoft.com/office/officeart/2018/2/layout/IconVerticalSolidList"/>
    <dgm:cxn modelId="{449A869E-EA28-424C-91A2-375DCEAFFE00}" type="presParOf" srcId="{09F4D1C6-1395-4343-AAF7-AFFEF5E49A5E}" destId="{1F336D08-6FEA-49C7-8246-CFED3340937A}" srcOrd="2" destOrd="0" presId="urn:microsoft.com/office/officeart/2018/2/layout/IconVerticalSolidList"/>
    <dgm:cxn modelId="{588DBC2A-0F65-ED4C-9888-C1DBD12C69BD}" type="presParOf" srcId="{1F336D08-6FEA-49C7-8246-CFED3340937A}" destId="{71212E7A-A697-4EEF-BCF1-7BEFD2A80F59}" srcOrd="0" destOrd="0" presId="urn:microsoft.com/office/officeart/2018/2/layout/IconVerticalSolidList"/>
    <dgm:cxn modelId="{AFDE81D5-0FF5-6E49-B7EB-9B5D79CC71C6}" type="presParOf" srcId="{1F336D08-6FEA-49C7-8246-CFED3340937A}" destId="{E645F5D4-CACF-4F67-A166-5CAC5F609D5B}" srcOrd="1" destOrd="0" presId="urn:microsoft.com/office/officeart/2018/2/layout/IconVerticalSolidList"/>
    <dgm:cxn modelId="{F50C38EC-C3B1-DF4B-85CE-F63478AE46D9}" type="presParOf" srcId="{1F336D08-6FEA-49C7-8246-CFED3340937A}" destId="{9BC58BE6-AC4E-4B83-A6CA-81ADAC045351}" srcOrd="2" destOrd="0" presId="urn:microsoft.com/office/officeart/2018/2/layout/IconVerticalSolidList"/>
    <dgm:cxn modelId="{40D773B3-6053-1241-BDD0-B3F2888CC526}" type="presParOf" srcId="{1F336D08-6FEA-49C7-8246-CFED3340937A}" destId="{08BC6FFC-C740-4038-BD05-DA60F96ABDFC}" srcOrd="3" destOrd="0" presId="urn:microsoft.com/office/officeart/2018/2/layout/IconVerticalSolidList"/>
    <dgm:cxn modelId="{C242ECA0-1103-7942-B4CB-8F165D9F60A2}" type="presParOf" srcId="{09F4D1C6-1395-4343-AAF7-AFFEF5E49A5E}" destId="{9CED7C90-8CA5-4467-BC7F-00A8FE34D2C1}" srcOrd="3" destOrd="0" presId="urn:microsoft.com/office/officeart/2018/2/layout/IconVerticalSolidList"/>
    <dgm:cxn modelId="{C0756B79-ED47-CF48-BC11-702B69264FB4}" type="presParOf" srcId="{09F4D1C6-1395-4343-AAF7-AFFEF5E49A5E}" destId="{C1258E4F-52E7-42B7-9601-3A1E27CC60AE}" srcOrd="4" destOrd="0" presId="urn:microsoft.com/office/officeart/2018/2/layout/IconVerticalSolidList"/>
    <dgm:cxn modelId="{0E81CCEF-9B23-C049-8527-B8D24E6B9133}" type="presParOf" srcId="{C1258E4F-52E7-42B7-9601-3A1E27CC60AE}" destId="{5F79C50D-A3CE-456D-94BC-99C2B2E8F126}" srcOrd="0" destOrd="0" presId="urn:microsoft.com/office/officeart/2018/2/layout/IconVerticalSolidList"/>
    <dgm:cxn modelId="{7663E9C8-9540-A540-8904-08D137B990C6}" type="presParOf" srcId="{C1258E4F-52E7-42B7-9601-3A1E27CC60AE}" destId="{F4DDEB4F-236C-40D5-A603-09648C75ABA3}" srcOrd="1" destOrd="0" presId="urn:microsoft.com/office/officeart/2018/2/layout/IconVerticalSolidList"/>
    <dgm:cxn modelId="{23F96E48-0DAF-D24D-A50E-4535B52FB819}" type="presParOf" srcId="{C1258E4F-52E7-42B7-9601-3A1E27CC60AE}" destId="{34E9C94D-72A6-45BC-8278-9EF6C9AC6317}" srcOrd="2" destOrd="0" presId="urn:microsoft.com/office/officeart/2018/2/layout/IconVerticalSolidList"/>
    <dgm:cxn modelId="{41DE83CB-B533-B943-8D3B-E7CC5276F166}" type="presParOf" srcId="{C1258E4F-52E7-42B7-9601-3A1E27CC60AE}" destId="{6F687C91-549C-48C4-BEBB-1AC712D6D4B6}" srcOrd="3" destOrd="0" presId="urn:microsoft.com/office/officeart/2018/2/layout/IconVerticalSolidList"/>
    <dgm:cxn modelId="{EA2761CA-0D3D-5E43-98B6-7A0F208C4EA1}" type="presParOf" srcId="{09F4D1C6-1395-4343-AAF7-AFFEF5E49A5E}" destId="{7205C874-EA75-429F-9C82-940B5BCC06B6}" srcOrd="5" destOrd="0" presId="urn:microsoft.com/office/officeart/2018/2/layout/IconVerticalSolidList"/>
    <dgm:cxn modelId="{F04EB028-17A5-414A-A184-0938D3529DDA}" type="presParOf" srcId="{09F4D1C6-1395-4343-AAF7-AFFEF5E49A5E}" destId="{F685E2B4-5490-4B89-9EF5-FE42C5799ABE}" srcOrd="6" destOrd="0" presId="urn:microsoft.com/office/officeart/2018/2/layout/IconVerticalSolidList"/>
    <dgm:cxn modelId="{311ECD22-878E-EB4D-97D0-338296637405}" type="presParOf" srcId="{F685E2B4-5490-4B89-9EF5-FE42C5799ABE}" destId="{19DF2FB8-436E-4275-85EF-4AEFF88D2B46}" srcOrd="0" destOrd="0" presId="urn:microsoft.com/office/officeart/2018/2/layout/IconVerticalSolidList"/>
    <dgm:cxn modelId="{F3759B93-6368-594C-AEA3-C28DD62A4771}" type="presParOf" srcId="{F685E2B4-5490-4B89-9EF5-FE42C5799ABE}" destId="{1D967479-F1A1-49B3-B215-0B092E02BEC9}" srcOrd="1" destOrd="0" presId="urn:microsoft.com/office/officeart/2018/2/layout/IconVerticalSolidList"/>
    <dgm:cxn modelId="{5ED68A42-50D4-3443-8CF8-F140262D51EC}" type="presParOf" srcId="{F685E2B4-5490-4B89-9EF5-FE42C5799ABE}" destId="{CF7A7166-5FA8-46FA-8C3E-FED9C7CD1542}" srcOrd="2" destOrd="0" presId="urn:microsoft.com/office/officeart/2018/2/layout/IconVerticalSolidList"/>
    <dgm:cxn modelId="{15294C47-1E1D-1547-9908-F0056BF16E38}" type="presParOf" srcId="{F685E2B4-5490-4B89-9EF5-FE42C5799ABE}" destId="{3105D9EF-04E0-4B22-81A7-FD6EB0EA17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018F43-EF6A-4814-A638-1F54315AA28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ACA0923-47E2-43F6-9726-AF9EF5579C01}">
      <dgm:prSet/>
      <dgm:spPr/>
      <dgm:t>
        <a:bodyPr/>
        <a:lstStyle/>
        <a:p>
          <a:pPr>
            <a:lnSpc>
              <a:spcPct val="100000"/>
            </a:lnSpc>
          </a:pPr>
          <a:r>
            <a:rPr lang="nl-BE">
              <a:latin typeface="+mj-lt"/>
            </a:rPr>
            <a:t>Basic </a:t>
          </a:r>
          <a:r>
            <a:rPr lang="nl-BE" err="1">
              <a:latin typeface="+mj-lt"/>
            </a:rPr>
            <a:t>guidelines</a:t>
          </a:r>
          <a:r>
            <a:rPr lang="nl-BE">
              <a:latin typeface="+mj-lt"/>
            </a:rPr>
            <a:t> </a:t>
          </a:r>
          <a:r>
            <a:rPr lang="nl-BE" err="1">
              <a:latin typeface="+mj-lt"/>
            </a:rPr>
            <a:t>for</a:t>
          </a:r>
          <a:r>
            <a:rPr lang="nl-BE">
              <a:latin typeface="+mj-lt"/>
            </a:rPr>
            <a:t> </a:t>
          </a:r>
          <a:r>
            <a:rPr lang="nl-BE" err="1">
              <a:latin typeface="+mj-lt"/>
            </a:rPr>
            <a:t>the</a:t>
          </a:r>
          <a:r>
            <a:rPr lang="nl-BE">
              <a:latin typeface="+mj-lt"/>
            </a:rPr>
            <a:t> employees</a:t>
          </a:r>
          <a:endParaRPr lang="en-US">
            <a:latin typeface="+mj-lt"/>
          </a:endParaRPr>
        </a:p>
      </dgm:t>
    </dgm:pt>
    <dgm:pt modelId="{F848EFCC-9D6D-4C0B-B9C6-FB1AB2433933}" type="parTrans" cxnId="{C0B1C3F5-F05F-4B81-ABFD-154C6E9005EA}">
      <dgm:prSet/>
      <dgm:spPr/>
      <dgm:t>
        <a:bodyPr/>
        <a:lstStyle/>
        <a:p>
          <a:endParaRPr lang="en-US"/>
        </a:p>
      </dgm:t>
    </dgm:pt>
    <dgm:pt modelId="{2A8C5786-15D7-4941-B096-1FACEF6CF145}" type="sibTrans" cxnId="{C0B1C3F5-F05F-4B81-ABFD-154C6E9005EA}">
      <dgm:prSet/>
      <dgm:spPr/>
      <dgm:t>
        <a:bodyPr/>
        <a:lstStyle/>
        <a:p>
          <a:endParaRPr lang="en-US"/>
        </a:p>
      </dgm:t>
    </dgm:pt>
    <dgm:pt modelId="{6B18C7C3-EAA5-4F9B-A4D4-F1C5C37BE550}">
      <dgm:prSet/>
      <dgm:spPr/>
      <dgm:t>
        <a:bodyPr/>
        <a:lstStyle/>
        <a:p>
          <a:pPr>
            <a:lnSpc>
              <a:spcPct val="100000"/>
            </a:lnSpc>
          </a:pPr>
          <a:r>
            <a:rPr lang="nl-BE">
              <a:latin typeface="+mj-lt"/>
            </a:rPr>
            <a:t>Hand Ice</a:t>
          </a:r>
          <a:endParaRPr lang="en-US">
            <a:latin typeface="+mj-lt"/>
          </a:endParaRPr>
        </a:p>
      </dgm:t>
    </dgm:pt>
    <dgm:pt modelId="{A29A9A54-79E3-4B4A-9E8C-BF2593946125}" type="parTrans" cxnId="{EA7EFD2E-1171-4BFE-AFA9-6194992A0D70}">
      <dgm:prSet/>
      <dgm:spPr/>
      <dgm:t>
        <a:bodyPr/>
        <a:lstStyle/>
        <a:p>
          <a:endParaRPr lang="en-US"/>
        </a:p>
      </dgm:t>
    </dgm:pt>
    <dgm:pt modelId="{58DDDD0D-A362-47DA-BB84-8063F34EF9C7}" type="sibTrans" cxnId="{EA7EFD2E-1171-4BFE-AFA9-6194992A0D70}">
      <dgm:prSet/>
      <dgm:spPr/>
      <dgm:t>
        <a:bodyPr/>
        <a:lstStyle/>
        <a:p>
          <a:endParaRPr lang="en-US"/>
        </a:p>
      </dgm:t>
    </dgm:pt>
    <dgm:pt modelId="{AF330846-35ED-4D3F-8BA1-F290E4FB426D}">
      <dgm:prSet/>
      <dgm:spPr/>
      <dgm:t>
        <a:bodyPr/>
        <a:lstStyle/>
        <a:p>
          <a:pPr>
            <a:lnSpc>
              <a:spcPct val="100000"/>
            </a:lnSpc>
          </a:pPr>
          <a:r>
            <a:rPr lang="nl-BE">
              <a:latin typeface="+mj-lt"/>
            </a:rPr>
            <a:t>Same product family</a:t>
          </a:r>
          <a:endParaRPr lang="en-US">
            <a:latin typeface="+mj-lt"/>
          </a:endParaRPr>
        </a:p>
      </dgm:t>
    </dgm:pt>
    <dgm:pt modelId="{91B82B99-63C4-4D7B-8B55-923EEE92815C}" type="parTrans" cxnId="{5D9A5361-4675-4053-9016-2956D9C36257}">
      <dgm:prSet/>
      <dgm:spPr/>
      <dgm:t>
        <a:bodyPr/>
        <a:lstStyle/>
        <a:p>
          <a:endParaRPr lang="en-US"/>
        </a:p>
      </dgm:t>
    </dgm:pt>
    <dgm:pt modelId="{473E2FE1-8E45-4671-98BA-9A04EBB1FF66}" type="sibTrans" cxnId="{5D9A5361-4675-4053-9016-2956D9C36257}">
      <dgm:prSet/>
      <dgm:spPr/>
      <dgm:t>
        <a:bodyPr/>
        <a:lstStyle/>
        <a:p>
          <a:endParaRPr lang="en-US"/>
        </a:p>
      </dgm:t>
    </dgm:pt>
    <dgm:pt modelId="{83D52EB0-728E-4179-A6EC-CD64563E452E}">
      <dgm:prSet/>
      <dgm:spPr/>
      <dgm:t>
        <a:bodyPr/>
        <a:lstStyle/>
        <a:p>
          <a:pPr>
            <a:lnSpc>
              <a:spcPct val="100000"/>
            </a:lnSpc>
          </a:pPr>
          <a:r>
            <a:rPr lang="nl-BE">
              <a:latin typeface="+mj-lt"/>
            </a:rPr>
            <a:t>Product catalogue</a:t>
          </a:r>
          <a:endParaRPr lang="en-US">
            <a:latin typeface="+mj-lt"/>
          </a:endParaRPr>
        </a:p>
      </dgm:t>
    </dgm:pt>
    <dgm:pt modelId="{560BD609-C6E7-4B75-A3C0-C134B724373C}" type="parTrans" cxnId="{741A79EE-9AEB-4164-942D-1A94B47581C3}">
      <dgm:prSet/>
      <dgm:spPr/>
      <dgm:t>
        <a:bodyPr/>
        <a:lstStyle/>
        <a:p>
          <a:endParaRPr lang="en-US"/>
        </a:p>
      </dgm:t>
    </dgm:pt>
    <dgm:pt modelId="{E4266F77-7B9C-4AE7-9CD9-57A0442B9656}" type="sibTrans" cxnId="{741A79EE-9AEB-4164-942D-1A94B47581C3}">
      <dgm:prSet/>
      <dgm:spPr/>
      <dgm:t>
        <a:bodyPr/>
        <a:lstStyle/>
        <a:p>
          <a:endParaRPr lang="en-US"/>
        </a:p>
      </dgm:t>
    </dgm:pt>
    <dgm:pt modelId="{1168B899-F0CC-4B29-A849-48EEC62B5374}">
      <dgm:prSet/>
      <dgm:spPr/>
      <dgm:t>
        <a:bodyPr/>
        <a:lstStyle/>
        <a:p>
          <a:pPr>
            <a:lnSpc>
              <a:spcPct val="100000"/>
            </a:lnSpc>
          </a:pPr>
          <a:r>
            <a:rPr lang="nl-BE">
              <a:latin typeface="+mj-lt"/>
            </a:rPr>
            <a:t>Customer based product recommendations</a:t>
          </a:r>
          <a:endParaRPr lang="en-US">
            <a:latin typeface="+mj-lt"/>
          </a:endParaRPr>
        </a:p>
      </dgm:t>
    </dgm:pt>
    <dgm:pt modelId="{D9734A07-132C-4864-B5D2-221C370D3305}" type="parTrans" cxnId="{F1FC2B25-7FB4-4573-A354-AC398A7F7DEB}">
      <dgm:prSet/>
      <dgm:spPr/>
      <dgm:t>
        <a:bodyPr/>
        <a:lstStyle/>
        <a:p>
          <a:endParaRPr lang="en-US"/>
        </a:p>
      </dgm:t>
    </dgm:pt>
    <dgm:pt modelId="{3FE188D7-CC6E-4DB7-BCA2-E761DD167C73}" type="sibTrans" cxnId="{F1FC2B25-7FB4-4573-A354-AC398A7F7DEB}">
      <dgm:prSet/>
      <dgm:spPr/>
      <dgm:t>
        <a:bodyPr/>
        <a:lstStyle/>
        <a:p>
          <a:endParaRPr lang="en-US"/>
        </a:p>
      </dgm:t>
    </dgm:pt>
    <dgm:pt modelId="{CB80F89D-C561-42AA-9917-538BC64F5458}">
      <dgm:prSet/>
      <dgm:spPr/>
      <dgm:t>
        <a:bodyPr/>
        <a:lstStyle/>
        <a:p>
          <a:pPr>
            <a:lnSpc>
              <a:spcPct val="100000"/>
            </a:lnSpc>
          </a:pPr>
          <a:r>
            <a:rPr lang="nl-BE">
              <a:latin typeface="+mj-lt"/>
            </a:rPr>
            <a:t>Based on sales history</a:t>
          </a:r>
          <a:endParaRPr lang="en-US">
            <a:latin typeface="+mj-lt"/>
          </a:endParaRPr>
        </a:p>
      </dgm:t>
    </dgm:pt>
    <dgm:pt modelId="{745876C6-B412-477C-B32F-08617FAF089D}" type="parTrans" cxnId="{DC8E41F4-695C-4425-9D83-499EB0F9F18C}">
      <dgm:prSet/>
      <dgm:spPr/>
      <dgm:t>
        <a:bodyPr/>
        <a:lstStyle/>
        <a:p>
          <a:endParaRPr lang="en-US"/>
        </a:p>
      </dgm:t>
    </dgm:pt>
    <dgm:pt modelId="{DEFA4FCC-62F0-4E59-8187-594039858949}" type="sibTrans" cxnId="{DC8E41F4-695C-4425-9D83-499EB0F9F18C}">
      <dgm:prSet/>
      <dgm:spPr/>
      <dgm:t>
        <a:bodyPr/>
        <a:lstStyle/>
        <a:p>
          <a:endParaRPr lang="en-US"/>
        </a:p>
      </dgm:t>
    </dgm:pt>
    <dgm:pt modelId="{884BBB37-CCA4-4EFB-B536-DBCA33E7EB5F}">
      <dgm:prSet/>
      <dgm:spPr/>
      <dgm:t>
        <a:bodyPr/>
        <a:lstStyle/>
        <a:p>
          <a:pPr>
            <a:lnSpc>
              <a:spcPct val="100000"/>
            </a:lnSpc>
          </a:pPr>
          <a:r>
            <a:rPr lang="nl-BE">
              <a:latin typeface="+mj-lt"/>
            </a:rPr>
            <a:t>Based on similar customers</a:t>
          </a:r>
          <a:endParaRPr lang="en-US">
            <a:latin typeface="+mj-lt"/>
          </a:endParaRPr>
        </a:p>
      </dgm:t>
    </dgm:pt>
    <dgm:pt modelId="{ACB82817-4DA8-4621-BD08-58D534F3910C}" type="parTrans" cxnId="{31476F83-D4E0-4DB6-8BAC-8FECB68A6800}">
      <dgm:prSet/>
      <dgm:spPr/>
      <dgm:t>
        <a:bodyPr/>
        <a:lstStyle/>
        <a:p>
          <a:endParaRPr lang="en-US"/>
        </a:p>
      </dgm:t>
    </dgm:pt>
    <dgm:pt modelId="{5BE5DC70-AE89-4C0A-AF53-9EFE4F8B0EED}" type="sibTrans" cxnId="{31476F83-D4E0-4DB6-8BAC-8FECB68A6800}">
      <dgm:prSet/>
      <dgm:spPr/>
      <dgm:t>
        <a:bodyPr/>
        <a:lstStyle/>
        <a:p>
          <a:endParaRPr lang="en-US"/>
        </a:p>
      </dgm:t>
    </dgm:pt>
    <dgm:pt modelId="{69A7DB10-7BBA-4807-AFE1-738D88F36924}" type="pres">
      <dgm:prSet presAssocID="{B1018F43-EF6A-4814-A638-1F54315AA289}" presName="root" presStyleCnt="0">
        <dgm:presLayoutVars>
          <dgm:dir/>
          <dgm:resizeHandles val="exact"/>
        </dgm:presLayoutVars>
      </dgm:prSet>
      <dgm:spPr/>
    </dgm:pt>
    <dgm:pt modelId="{C0BBFBB6-9B48-4181-B8DF-9C448E194A1C}" type="pres">
      <dgm:prSet presAssocID="{4ACA0923-47E2-43F6-9726-AF9EF5579C01}" presName="compNode" presStyleCnt="0"/>
      <dgm:spPr/>
    </dgm:pt>
    <dgm:pt modelId="{9E3B86D1-532A-4DAE-BD8C-A29940C34040}" type="pres">
      <dgm:prSet presAssocID="{4ACA0923-47E2-43F6-9726-AF9EF5579C01}" presName="bgRect" presStyleLbl="bgShp" presStyleIdx="0" presStyleCnt="2"/>
      <dgm:spPr/>
    </dgm:pt>
    <dgm:pt modelId="{EA4759CC-2EA1-4784-9D76-44C11AD33CE5}" type="pres">
      <dgm:prSet presAssocID="{4ACA0923-47E2-43F6-9726-AF9EF5579C0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nkje"/>
        </a:ext>
      </dgm:extLst>
    </dgm:pt>
    <dgm:pt modelId="{85E14AE6-9514-4A4C-85BD-89A7D05FA50C}" type="pres">
      <dgm:prSet presAssocID="{4ACA0923-47E2-43F6-9726-AF9EF5579C01}" presName="spaceRect" presStyleCnt="0"/>
      <dgm:spPr/>
    </dgm:pt>
    <dgm:pt modelId="{F49A6224-B244-407D-9925-6F9B83A4A754}" type="pres">
      <dgm:prSet presAssocID="{4ACA0923-47E2-43F6-9726-AF9EF5579C01}" presName="parTx" presStyleLbl="revTx" presStyleIdx="0" presStyleCnt="4">
        <dgm:presLayoutVars>
          <dgm:chMax val="0"/>
          <dgm:chPref val="0"/>
        </dgm:presLayoutVars>
      </dgm:prSet>
      <dgm:spPr/>
    </dgm:pt>
    <dgm:pt modelId="{BFDA2341-6294-405B-B6F9-A68BB49E9BA9}" type="pres">
      <dgm:prSet presAssocID="{4ACA0923-47E2-43F6-9726-AF9EF5579C01}" presName="desTx" presStyleLbl="revTx" presStyleIdx="1" presStyleCnt="4">
        <dgm:presLayoutVars/>
      </dgm:prSet>
      <dgm:spPr/>
    </dgm:pt>
    <dgm:pt modelId="{A2A40A36-EE3A-4F2B-854C-E73E85074C83}" type="pres">
      <dgm:prSet presAssocID="{2A8C5786-15D7-4941-B096-1FACEF6CF145}" presName="sibTrans" presStyleCnt="0"/>
      <dgm:spPr/>
    </dgm:pt>
    <dgm:pt modelId="{437445B5-FBA9-4122-AA1A-C9B3796EA3D0}" type="pres">
      <dgm:prSet presAssocID="{1168B899-F0CC-4B29-A849-48EEC62B5374}" presName="compNode" presStyleCnt="0"/>
      <dgm:spPr/>
    </dgm:pt>
    <dgm:pt modelId="{D1B43532-1DB2-457D-8567-4DF907357820}" type="pres">
      <dgm:prSet presAssocID="{1168B899-F0CC-4B29-A849-48EEC62B5374}" presName="bgRect" presStyleLbl="bgShp" presStyleIdx="1" presStyleCnt="2"/>
      <dgm:spPr/>
    </dgm:pt>
    <dgm:pt modelId="{7B05D6D9-A244-41C4-BF05-861E66678422}" type="pres">
      <dgm:prSet presAssocID="{1168B899-F0CC-4B29-A849-48EEC62B537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bruiker"/>
        </a:ext>
      </dgm:extLst>
    </dgm:pt>
    <dgm:pt modelId="{841BB04E-D888-4CF9-8420-A7F79555F5D7}" type="pres">
      <dgm:prSet presAssocID="{1168B899-F0CC-4B29-A849-48EEC62B5374}" presName="spaceRect" presStyleCnt="0"/>
      <dgm:spPr/>
    </dgm:pt>
    <dgm:pt modelId="{0D548396-BDEB-4062-BDB2-A97D9B511A20}" type="pres">
      <dgm:prSet presAssocID="{1168B899-F0CC-4B29-A849-48EEC62B5374}" presName="parTx" presStyleLbl="revTx" presStyleIdx="2" presStyleCnt="4">
        <dgm:presLayoutVars>
          <dgm:chMax val="0"/>
          <dgm:chPref val="0"/>
        </dgm:presLayoutVars>
      </dgm:prSet>
      <dgm:spPr/>
    </dgm:pt>
    <dgm:pt modelId="{E146A830-C938-40F1-8234-7D309F9A1DDC}" type="pres">
      <dgm:prSet presAssocID="{1168B899-F0CC-4B29-A849-48EEC62B5374}" presName="desTx" presStyleLbl="revTx" presStyleIdx="3" presStyleCnt="4">
        <dgm:presLayoutVars/>
      </dgm:prSet>
      <dgm:spPr/>
    </dgm:pt>
  </dgm:ptLst>
  <dgm:cxnLst>
    <dgm:cxn modelId="{6E81E303-6352-EE42-892B-D95408CC507A}" type="presOf" srcId="{83D52EB0-728E-4179-A6EC-CD64563E452E}" destId="{BFDA2341-6294-405B-B6F9-A68BB49E9BA9}" srcOrd="0" destOrd="2" presId="urn:microsoft.com/office/officeart/2018/2/layout/IconVerticalSolidList"/>
    <dgm:cxn modelId="{F1FC2B25-7FB4-4573-A354-AC398A7F7DEB}" srcId="{B1018F43-EF6A-4814-A638-1F54315AA289}" destId="{1168B899-F0CC-4B29-A849-48EEC62B5374}" srcOrd="1" destOrd="0" parTransId="{D9734A07-132C-4864-B5D2-221C370D3305}" sibTransId="{3FE188D7-CC6E-4DB7-BCA2-E761DD167C73}"/>
    <dgm:cxn modelId="{EA7EFD2E-1171-4BFE-AFA9-6194992A0D70}" srcId="{4ACA0923-47E2-43F6-9726-AF9EF5579C01}" destId="{6B18C7C3-EAA5-4F9B-A4D4-F1C5C37BE550}" srcOrd="0" destOrd="0" parTransId="{A29A9A54-79E3-4B4A-9E8C-BF2593946125}" sibTransId="{58DDDD0D-A362-47DA-BB84-8063F34EF9C7}"/>
    <dgm:cxn modelId="{E2C8515F-E0BD-4243-BE54-A51A24B0C057}" type="presOf" srcId="{AF330846-35ED-4D3F-8BA1-F290E4FB426D}" destId="{BFDA2341-6294-405B-B6F9-A68BB49E9BA9}" srcOrd="0" destOrd="1" presId="urn:microsoft.com/office/officeart/2018/2/layout/IconVerticalSolidList"/>
    <dgm:cxn modelId="{5D9A5361-4675-4053-9016-2956D9C36257}" srcId="{4ACA0923-47E2-43F6-9726-AF9EF5579C01}" destId="{AF330846-35ED-4D3F-8BA1-F290E4FB426D}" srcOrd="1" destOrd="0" parTransId="{91B82B99-63C4-4D7B-8B55-923EEE92815C}" sibTransId="{473E2FE1-8E45-4671-98BA-9A04EBB1FF66}"/>
    <dgm:cxn modelId="{0138A363-7F3F-394B-A8F8-49203DD6A819}" type="presOf" srcId="{B1018F43-EF6A-4814-A638-1F54315AA289}" destId="{69A7DB10-7BBA-4807-AFE1-738D88F36924}" srcOrd="0" destOrd="0" presId="urn:microsoft.com/office/officeart/2018/2/layout/IconVerticalSolidList"/>
    <dgm:cxn modelId="{31476F83-D4E0-4DB6-8BAC-8FECB68A6800}" srcId="{1168B899-F0CC-4B29-A849-48EEC62B5374}" destId="{884BBB37-CCA4-4EFB-B536-DBCA33E7EB5F}" srcOrd="1" destOrd="0" parTransId="{ACB82817-4DA8-4621-BD08-58D534F3910C}" sibTransId="{5BE5DC70-AE89-4C0A-AF53-9EFE4F8B0EED}"/>
    <dgm:cxn modelId="{1B23A4C0-EE69-1549-B14D-F48FB868302D}" type="presOf" srcId="{6B18C7C3-EAA5-4F9B-A4D4-F1C5C37BE550}" destId="{BFDA2341-6294-405B-B6F9-A68BB49E9BA9}" srcOrd="0" destOrd="0" presId="urn:microsoft.com/office/officeart/2018/2/layout/IconVerticalSolidList"/>
    <dgm:cxn modelId="{EAF6A7D4-1791-B944-AE26-D8CE29F3E313}" type="presOf" srcId="{CB80F89D-C561-42AA-9917-538BC64F5458}" destId="{E146A830-C938-40F1-8234-7D309F9A1DDC}" srcOrd="0" destOrd="0" presId="urn:microsoft.com/office/officeart/2018/2/layout/IconVerticalSolidList"/>
    <dgm:cxn modelId="{07ACB9D6-F97F-2B45-A744-8E71A4641F26}" type="presOf" srcId="{4ACA0923-47E2-43F6-9726-AF9EF5579C01}" destId="{F49A6224-B244-407D-9925-6F9B83A4A754}" srcOrd="0" destOrd="0" presId="urn:microsoft.com/office/officeart/2018/2/layout/IconVerticalSolidList"/>
    <dgm:cxn modelId="{DBF0B6D9-08F6-0D48-923E-50CDA47EFCBA}" type="presOf" srcId="{1168B899-F0CC-4B29-A849-48EEC62B5374}" destId="{0D548396-BDEB-4062-BDB2-A97D9B511A20}" srcOrd="0" destOrd="0" presId="urn:microsoft.com/office/officeart/2018/2/layout/IconVerticalSolidList"/>
    <dgm:cxn modelId="{4E296FE2-F46B-6847-9577-A6DE75B14BB4}" type="presOf" srcId="{884BBB37-CCA4-4EFB-B536-DBCA33E7EB5F}" destId="{E146A830-C938-40F1-8234-7D309F9A1DDC}" srcOrd="0" destOrd="1" presId="urn:microsoft.com/office/officeart/2018/2/layout/IconVerticalSolidList"/>
    <dgm:cxn modelId="{741A79EE-9AEB-4164-942D-1A94B47581C3}" srcId="{4ACA0923-47E2-43F6-9726-AF9EF5579C01}" destId="{83D52EB0-728E-4179-A6EC-CD64563E452E}" srcOrd="2" destOrd="0" parTransId="{560BD609-C6E7-4B75-A3C0-C134B724373C}" sibTransId="{E4266F77-7B9C-4AE7-9CD9-57A0442B9656}"/>
    <dgm:cxn modelId="{DC8E41F4-695C-4425-9D83-499EB0F9F18C}" srcId="{1168B899-F0CC-4B29-A849-48EEC62B5374}" destId="{CB80F89D-C561-42AA-9917-538BC64F5458}" srcOrd="0" destOrd="0" parTransId="{745876C6-B412-477C-B32F-08617FAF089D}" sibTransId="{DEFA4FCC-62F0-4E59-8187-594039858949}"/>
    <dgm:cxn modelId="{C0B1C3F5-F05F-4B81-ABFD-154C6E9005EA}" srcId="{B1018F43-EF6A-4814-A638-1F54315AA289}" destId="{4ACA0923-47E2-43F6-9726-AF9EF5579C01}" srcOrd="0" destOrd="0" parTransId="{F848EFCC-9D6D-4C0B-B9C6-FB1AB2433933}" sibTransId="{2A8C5786-15D7-4941-B096-1FACEF6CF145}"/>
    <dgm:cxn modelId="{F1AC3E39-7321-B74F-AA16-7E6A7C818B55}" type="presParOf" srcId="{69A7DB10-7BBA-4807-AFE1-738D88F36924}" destId="{C0BBFBB6-9B48-4181-B8DF-9C448E194A1C}" srcOrd="0" destOrd="0" presId="urn:microsoft.com/office/officeart/2018/2/layout/IconVerticalSolidList"/>
    <dgm:cxn modelId="{BFCCB3EC-71AF-6A4A-9FC0-142AA16EDCFC}" type="presParOf" srcId="{C0BBFBB6-9B48-4181-B8DF-9C448E194A1C}" destId="{9E3B86D1-532A-4DAE-BD8C-A29940C34040}" srcOrd="0" destOrd="0" presId="urn:microsoft.com/office/officeart/2018/2/layout/IconVerticalSolidList"/>
    <dgm:cxn modelId="{108A1AE3-4499-D144-A779-90AEFE28D49D}" type="presParOf" srcId="{C0BBFBB6-9B48-4181-B8DF-9C448E194A1C}" destId="{EA4759CC-2EA1-4784-9D76-44C11AD33CE5}" srcOrd="1" destOrd="0" presId="urn:microsoft.com/office/officeart/2018/2/layout/IconVerticalSolidList"/>
    <dgm:cxn modelId="{5B54FC19-68CD-9841-83E8-4DC112C19676}" type="presParOf" srcId="{C0BBFBB6-9B48-4181-B8DF-9C448E194A1C}" destId="{85E14AE6-9514-4A4C-85BD-89A7D05FA50C}" srcOrd="2" destOrd="0" presId="urn:microsoft.com/office/officeart/2018/2/layout/IconVerticalSolidList"/>
    <dgm:cxn modelId="{8D166041-1857-224B-AD01-4E5166A5FA42}" type="presParOf" srcId="{C0BBFBB6-9B48-4181-B8DF-9C448E194A1C}" destId="{F49A6224-B244-407D-9925-6F9B83A4A754}" srcOrd="3" destOrd="0" presId="urn:microsoft.com/office/officeart/2018/2/layout/IconVerticalSolidList"/>
    <dgm:cxn modelId="{02509149-A317-2948-B1AC-49C18C9AB641}" type="presParOf" srcId="{C0BBFBB6-9B48-4181-B8DF-9C448E194A1C}" destId="{BFDA2341-6294-405B-B6F9-A68BB49E9BA9}" srcOrd="4" destOrd="0" presId="urn:microsoft.com/office/officeart/2018/2/layout/IconVerticalSolidList"/>
    <dgm:cxn modelId="{B6B94E2D-D96A-F844-9B3A-5FAA93266DF9}" type="presParOf" srcId="{69A7DB10-7BBA-4807-AFE1-738D88F36924}" destId="{A2A40A36-EE3A-4F2B-854C-E73E85074C83}" srcOrd="1" destOrd="0" presId="urn:microsoft.com/office/officeart/2018/2/layout/IconVerticalSolidList"/>
    <dgm:cxn modelId="{BF08137E-5927-B841-8681-52AD2A1261AD}" type="presParOf" srcId="{69A7DB10-7BBA-4807-AFE1-738D88F36924}" destId="{437445B5-FBA9-4122-AA1A-C9B3796EA3D0}" srcOrd="2" destOrd="0" presId="urn:microsoft.com/office/officeart/2018/2/layout/IconVerticalSolidList"/>
    <dgm:cxn modelId="{16E4761E-BE96-C542-ABF7-FBD9670A189D}" type="presParOf" srcId="{437445B5-FBA9-4122-AA1A-C9B3796EA3D0}" destId="{D1B43532-1DB2-457D-8567-4DF907357820}" srcOrd="0" destOrd="0" presId="urn:microsoft.com/office/officeart/2018/2/layout/IconVerticalSolidList"/>
    <dgm:cxn modelId="{CDE0FEF6-4AE9-324C-9F8D-12CAF5F591E7}" type="presParOf" srcId="{437445B5-FBA9-4122-AA1A-C9B3796EA3D0}" destId="{7B05D6D9-A244-41C4-BF05-861E66678422}" srcOrd="1" destOrd="0" presId="urn:microsoft.com/office/officeart/2018/2/layout/IconVerticalSolidList"/>
    <dgm:cxn modelId="{50126598-39B9-DC43-9E11-D49419DB7FA0}" type="presParOf" srcId="{437445B5-FBA9-4122-AA1A-C9B3796EA3D0}" destId="{841BB04E-D888-4CF9-8420-A7F79555F5D7}" srcOrd="2" destOrd="0" presId="urn:microsoft.com/office/officeart/2018/2/layout/IconVerticalSolidList"/>
    <dgm:cxn modelId="{E4B3EFB2-879C-404F-98A2-F6B6ABD98B13}" type="presParOf" srcId="{437445B5-FBA9-4122-AA1A-C9B3796EA3D0}" destId="{0D548396-BDEB-4062-BDB2-A97D9B511A20}" srcOrd="3" destOrd="0" presId="urn:microsoft.com/office/officeart/2018/2/layout/IconVerticalSolidList"/>
    <dgm:cxn modelId="{F16EDF53-405A-5643-9558-3A6D46605A67}" type="presParOf" srcId="{437445B5-FBA9-4122-AA1A-C9B3796EA3D0}" destId="{E146A830-C938-40F1-8234-7D309F9A1DD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2395B6-D5B7-4EE9-8E4C-5E53CAD090A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4ED82C-C14D-4026-ADAA-731811D641FF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err="1"/>
            <a:t>Reward</a:t>
          </a:r>
          <a:r>
            <a:rPr lang="nl-NL"/>
            <a:t> </a:t>
          </a:r>
          <a:r>
            <a:rPr lang="nl-NL" err="1"/>
            <a:t>your</a:t>
          </a:r>
          <a:r>
            <a:rPr lang="nl-NL"/>
            <a:t> best CLV </a:t>
          </a:r>
          <a:r>
            <a:rPr lang="nl-NL" err="1"/>
            <a:t>customers</a:t>
          </a:r>
          <a:endParaRPr lang="en-US"/>
        </a:p>
      </dgm:t>
    </dgm:pt>
    <dgm:pt modelId="{D8B5B86F-16EA-4374-812A-AFCB80B05A2A}" type="parTrans" cxnId="{8CDDFE7D-7C6E-4CCB-9D09-1654392998C2}">
      <dgm:prSet/>
      <dgm:spPr/>
      <dgm:t>
        <a:bodyPr/>
        <a:lstStyle/>
        <a:p>
          <a:endParaRPr lang="en-US"/>
        </a:p>
      </dgm:t>
    </dgm:pt>
    <dgm:pt modelId="{F22A1855-99FC-44BB-86AF-8BE5C0640856}" type="sibTrans" cxnId="{8CDDFE7D-7C6E-4CCB-9D09-1654392998C2}">
      <dgm:prSet/>
      <dgm:spPr/>
      <dgm:t>
        <a:bodyPr/>
        <a:lstStyle/>
        <a:p>
          <a:endParaRPr lang="en-US"/>
        </a:p>
      </dgm:t>
    </dgm:pt>
    <dgm:pt modelId="{051F3E22-9D03-4FF0-9733-9E798E96B8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nl-NL" sz="1800" err="1"/>
            <a:t>Increase</a:t>
          </a:r>
          <a:r>
            <a:rPr lang="nl-NL" sz="1800"/>
            <a:t> customer </a:t>
          </a:r>
          <a:r>
            <a:rPr lang="nl-NL" sz="1800" err="1"/>
            <a:t>relationships</a:t>
          </a:r>
          <a:br>
            <a:rPr lang="nl-NL" sz="1800"/>
          </a:br>
          <a:r>
            <a:rPr lang="nl-NL" sz="1400"/>
            <a:t>-&gt; Discounts, </a:t>
          </a:r>
          <a:r>
            <a:rPr lang="nl-NL" sz="1400" err="1"/>
            <a:t>loyalty</a:t>
          </a:r>
          <a:r>
            <a:rPr lang="nl-NL" sz="1400"/>
            <a:t> program, samples </a:t>
          </a:r>
          <a:r>
            <a:rPr lang="nl-NL" sz="1400" err="1"/>
            <a:t>etc</a:t>
          </a:r>
          <a:endParaRPr lang="en-US" sz="1800"/>
        </a:p>
      </dgm:t>
    </dgm:pt>
    <dgm:pt modelId="{FCE54F60-8EE1-4713-A7D3-BDBC97714BF2}" type="parTrans" cxnId="{C9515B08-0AFF-4ED8-926B-1B0353776AB5}">
      <dgm:prSet/>
      <dgm:spPr/>
      <dgm:t>
        <a:bodyPr/>
        <a:lstStyle/>
        <a:p>
          <a:endParaRPr lang="en-US"/>
        </a:p>
      </dgm:t>
    </dgm:pt>
    <dgm:pt modelId="{AED3F2CF-A527-476D-A021-E3C28060E6B3}" type="sibTrans" cxnId="{C9515B08-0AFF-4ED8-926B-1B0353776AB5}">
      <dgm:prSet/>
      <dgm:spPr/>
      <dgm:t>
        <a:bodyPr/>
        <a:lstStyle/>
        <a:p>
          <a:endParaRPr lang="en-US"/>
        </a:p>
      </dgm:t>
    </dgm:pt>
    <dgm:pt modelId="{0126F0F4-F761-41F7-92A2-61EDA9C0E1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nl-NL" sz="2200" err="1"/>
            <a:t>Work</a:t>
          </a:r>
          <a:r>
            <a:rPr lang="nl-NL" sz="2200"/>
            <a:t> on </a:t>
          </a:r>
          <a:r>
            <a:rPr lang="nl-NL" sz="2200" err="1"/>
            <a:t>promos</a:t>
          </a:r>
          <a:r>
            <a:rPr lang="nl-NL" sz="2200"/>
            <a:t> </a:t>
          </a:r>
          <a:r>
            <a:rPr lang="nl-NL" sz="2200" err="1"/>
            <a:t>for</a:t>
          </a:r>
          <a:r>
            <a:rPr lang="nl-NL" sz="2200"/>
            <a:t> Spring and Ice Cakes </a:t>
          </a:r>
          <a:r>
            <a:rPr lang="nl-NL" sz="1200"/>
            <a:t>(</a:t>
          </a:r>
          <a:r>
            <a:rPr lang="nl-NL" sz="1200" err="1"/>
            <a:t>Churners</a:t>
          </a:r>
          <a:r>
            <a:rPr lang="nl-NL" sz="1200"/>
            <a:t>)</a:t>
          </a:r>
          <a:endParaRPr lang="en-US" sz="2200"/>
        </a:p>
      </dgm:t>
    </dgm:pt>
    <dgm:pt modelId="{7B259A74-B937-4D01-A9D9-3E92A111B2A8}" type="parTrans" cxnId="{9B56BC0A-295A-4539-98F6-6532E46AB85F}">
      <dgm:prSet/>
      <dgm:spPr/>
      <dgm:t>
        <a:bodyPr/>
        <a:lstStyle/>
        <a:p>
          <a:endParaRPr lang="en-US"/>
        </a:p>
      </dgm:t>
    </dgm:pt>
    <dgm:pt modelId="{05DFFCF1-A059-4EE4-B671-83AB1BE2AB26}" type="sibTrans" cxnId="{9B56BC0A-295A-4539-98F6-6532E46AB85F}">
      <dgm:prSet/>
      <dgm:spPr/>
      <dgm:t>
        <a:bodyPr/>
        <a:lstStyle/>
        <a:p>
          <a:endParaRPr lang="en-US"/>
        </a:p>
      </dgm:t>
    </dgm:pt>
    <dgm:pt modelId="{2BA529BE-BEB4-47C2-BE60-EB9FA199A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Opinions matter: look at reviews they show churners!</a:t>
          </a:r>
        </a:p>
      </dgm:t>
    </dgm:pt>
    <dgm:pt modelId="{F68DD2FA-542B-4A81-9E20-8E93751E9D79}" type="parTrans" cxnId="{5C78AF30-EC51-4047-9979-DA96A63C562D}">
      <dgm:prSet/>
      <dgm:spPr/>
      <dgm:t>
        <a:bodyPr/>
        <a:lstStyle/>
        <a:p>
          <a:endParaRPr lang="en-US"/>
        </a:p>
      </dgm:t>
    </dgm:pt>
    <dgm:pt modelId="{C3722785-7DA2-4314-83AD-5A1C1A2C339F}" type="sibTrans" cxnId="{5C78AF30-EC51-4047-9979-DA96A63C562D}">
      <dgm:prSet/>
      <dgm:spPr/>
      <dgm:t>
        <a:bodyPr/>
        <a:lstStyle/>
        <a:p>
          <a:endParaRPr lang="en-US"/>
        </a:p>
      </dgm:t>
    </dgm:pt>
    <dgm:pt modelId="{607C16D9-90B8-4222-8A20-09DF588544D3}" type="pres">
      <dgm:prSet presAssocID="{1D2395B6-D5B7-4EE9-8E4C-5E53CAD090A6}" presName="root" presStyleCnt="0">
        <dgm:presLayoutVars>
          <dgm:dir/>
          <dgm:resizeHandles val="exact"/>
        </dgm:presLayoutVars>
      </dgm:prSet>
      <dgm:spPr/>
    </dgm:pt>
    <dgm:pt modelId="{781A7607-A417-4806-8AA5-D04DE65FC693}" type="pres">
      <dgm:prSet presAssocID="{324ED82C-C14D-4026-ADAA-731811D641FF}" presName="compNode" presStyleCnt="0"/>
      <dgm:spPr/>
    </dgm:pt>
    <dgm:pt modelId="{0DD767B2-077F-452D-AC66-241260191F42}" type="pres">
      <dgm:prSet presAssocID="{324ED82C-C14D-4026-ADAA-731811D641FF}" presName="bgRect" presStyleLbl="bgShp" presStyleIdx="0" presStyleCnt="4"/>
      <dgm:spPr/>
    </dgm:pt>
    <dgm:pt modelId="{6C82C9B2-241C-4A2D-9E53-ED3132578B46}" type="pres">
      <dgm:prSet presAssocID="{324ED82C-C14D-4026-ADAA-731811D641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ld"/>
        </a:ext>
      </dgm:extLst>
    </dgm:pt>
    <dgm:pt modelId="{542AABBF-6FA9-481F-A4B9-AFCA3E6A379E}" type="pres">
      <dgm:prSet presAssocID="{324ED82C-C14D-4026-ADAA-731811D641FF}" presName="spaceRect" presStyleCnt="0"/>
      <dgm:spPr/>
    </dgm:pt>
    <dgm:pt modelId="{97D47156-B981-4454-B400-B20A9D4B70A9}" type="pres">
      <dgm:prSet presAssocID="{324ED82C-C14D-4026-ADAA-731811D641FF}" presName="parTx" presStyleLbl="revTx" presStyleIdx="0" presStyleCnt="4">
        <dgm:presLayoutVars>
          <dgm:chMax val="0"/>
          <dgm:chPref val="0"/>
        </dgm:presLayoutVars>
      </dgm:prSet>
      <dgm:spPr/>
    </dgm:pt>
    <dgm:pt modelId="{CEAAF609-9AD8-480E-928C-0A31048C1125}" type="pres">
      <dgm:prSet presAssocID="{F22A1855-99FC-44BB-86AF-8BE5C0640856}" presName="sibTrans" presStyleCnt="0"/>
      <dgm:spPr/>
    </dgm:pt>
    <dgm:pt modelId="{AA84429B-4165-42D2-AE23-167EDB1B8BF1}" type="pres">
      <dgm:prSet presAssocID="{051F3E22-9D03-4FF0-9733-9E798E96B838}" presName="compNode" presStyleCnt="0"/>
      <dgm:spPr/>
    </dgm:pt>
    <dgm:pt modelId="{878851E1-5BC4-43FF-A539-AD493520A5AA}" type="pres">
      <dgm:prSet presAssocID="{051F3E22-9D03-4FF0-9733-9E798E96B838}" presName="bgRect" presStyleLbl="bgShp" presStyleIdx="1" presStyleCnt="4"/>
      <dgm:spPr/>
    </dgm:pt>
    <dgm:pt modelId="{996DE062-00C8-4A37-93A8-E2A469A11D49}" type="pres">
      <dgm:prSet presAssocID="{051F3E22-9D03-4FF0-9733-9E798E96B8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Envelope"/>
        </a:ext>
      </dgm:extLst>
    </dgm:pt>
    <dgm:pt modelId="{5F31B734-9D30-495C-BC0E-D93C5DB934BD}" type="pres">
      <dgm:prSet presAssocID="{051F3E22-9D03-4FF0-9733-9E798E96B838}" presName="spaceRect" presStyleCnt="0"/>
      <dgm:spPr/>
    </dgm:pt>
    <dgm:pt modelId="{9990C382-5564-4F31-B7F5-29B10EF5E566}" type="pres">
      <dgm:prSet presAssocID="{051F3E22-9D03-4FF0-9733-9E798E96B838}" presName="parTx" presStyleLbl="revTx" presStyleIdx="1" presStyleCnt="4">
        <dgm:presLayoutVars>
          <dgm:chMax val="0"/>
          <dgm:chPref val="0"/>
        </dgm:presLayoutVars>
      </dgm:prSet>
      <dgm:spPr/>
    </dgm:pt>
    <dgm:pt modelId="{C06894D8-3C86-4924-96BC-2181182C370A}" type="pres">
      <dgm:prSet presAssocID="{AED3F2CF-A527-476D-A021-E3C28060E6B3}" presName="sibTrans" presStyleCnt="0"/>
      <dgm:spPr/>
    </dgm:pt>
    <dgm:pt modelId="{F19458C6-CC68-4EFF-9EE5-4E2E69E2F05C}" type="pres">
      <dgm:prSet presAssocID="{0126F0F4-F761-41F7-92A2-61EDA9C0E129}" presName="compNode" presStyleCnt="0"/>
      <dgm:spPr/>
    </dgm:pt>
    <dgm:pt modelId="{F9E686E4-2291-44C0-B3EA-F88BD1F912C2}" type="pres">
      <dgm:prSet presAssocID="{0126F0F4-F761-41F7-92A2-61EDA9C0E129}" presName="bgRect" presStyleLbl="bgShp" presStyleIdx="2" presStyleCnt="4"/>
      <dgm:spPr/>
    </dgm:pt>
    <dgm:pt modelId="{CAF3119B-37F7-40FA-9EFF-1DEB15C60193}" type="pres">
      <dgm:prSet presAssocID="{0126F0F4-F761-41F7-92A2-61EDA9C0E12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ke slice"/>
        </a:ext>
      </dgm:extLst>
    </dgm:pt>
    <dgm:pt modelId="{CAAAAD56-EC1E-4184-B61B-2FA31D9DD8AF}" type="pres">
      <dgm:prSet presAssocID="{0126F0F4-F761-41F7-92A2-61EDA9C0E129}" presName="spaceRect" presStyleCnt="0"/>
      <dgm:spPr/>
    </dgm:pt>
    <dgm:pt modelId="{1759CF14-D210-4B1B-A5E0-0193D181D0E6}" type="pres">
      <dgm:prSet presAssocID="{0126F0F4-F761-41F7-92A2-61EDA9C0E129}" presName="parTx" presStyleLbl="revTx" presStyleIdx="2" presStyleCnt="4">
        <dgm:presLayoutVars>
          <dgm:chMax val="0"/>
          <dgm:chPref val="0"/>
        </dgm:presLayoutVars>
      </dgm:prSet>
      <dgm:spPr/>
    </dgm:pt>
    <dgm:pt modelId="{244A38DD-1BB0-443F-914A-181769D10F8D}" type="pres">
      <dgm:prSet presAssocID="{05DFFCF1-A059-4EE4-B671-83AB1BE2AB26}" presName="sibTrans" presStyleCnt="0"/>
      <dgm:spPr/>
    </dgm:pt>
    <dgm:pt modelId="{1CFF7867-D14D-43C9-9A94-16E638985A8C}" type="pres">
      <dgm:prSet presAssocID="{2BA529BE-BEB4-47C2-BE60-EB9FA199A4D9}" presName="compNode" presStyleCnt="0"/>
      <dgm:spPr/>
    </dgm:pt>
    <dgm:pt modelId="{C86E07FB-CF66-46F8-8560-C2D9044366BF}" type="pres">
      <dgm:prSet presAssocID="{2BA529BE-BEB4-47C2-BE60-EB9FA199A4D9}" presName="bgRect" presStyleLbl="bgShp" presStyleIdx="3" presStyleCnt="4"/>
      <dgm:spPr/>
    </dgm:pt>
    <dgm:pt modelId="{6FCDD338-F37C-4F39-9560-4AB094D46E23}" type="pres">
      <dgm:prSet presAssocID="{2BA529BE-BEB4-47C2-BE60-EB9FA199A4D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9AC60B8-2226-4EA3-9AEE-D4D593D91D08}" type="pres">
      <dgm:prSet presAssocID="{2BA529BE-BEB4-47C2-BE60-EB9FA199A4D9}" presName="spaceRect" presStyleCnt="0"/>
      <dgm:spPr/>
    </dgm:pt>
    <dgm:pt modelId="{A588D7B6-EA5A-47F5-AABD-AC86A93D8B95}" type="pres">
      <dgm:prSet presAssocID="{2BA529BE-BEB4-47C2-BE60-EB9FA199A4D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9515B08-0AFF-4ED8-926B-1B0353776AB5}" srcId="{1D2395B6-D5B7-4EE9-8E4C-5E53CAD090A6}" destId="{051F3E22-9D03-4FF0-9733-9E798E96B838}" srcOrd="1" destOrd="0" parTransId="{FCE54F60-8EE1-4713-A7D3-BDBC97714BF2}" sibTransId="{AED3F2CF-A527-476D-A021-E3C28060E6B3}"/>
    <dgm:cxn modelId="{9B56BC0A-295A-4539-98F6-6532E46AB85F}" srcId="{1D2395B6-D5B7-4EE9-8E4C-5E53CAD090A6}" destId="{0126F0F4-F761-41F7-92A2-61EDA9C0E129}" srcOrd="2" destOrd="0" parTransId="{7B259A74-B937-4D01-A9D9-3E92A111B2A8}" sibTransId="{05DFFCF1-A059-4EE4-B671-83AB1BE2AB26}"/>
    <dgm:cxn modelId="{6D5DA425-A09A-7848-8EE6-F8E26B869DD2}" type="presOf" srcId="{2BA529BE-BEB4-47C2-BE60-EB9FA199A4D9}" destId="{A588D7B6-EA5A-47F5-AABD-AC86A93D8B95}" srcOrd="0" destOrd="0" presId="urn:microsoft.com/office/officeart/2018/2/layout/IconVerticalSolidList"/>
    <dgm:cxn modelId="{5C78AF30-EC51-4047-9979-DA96A63C562D}" srcId="{1D2395B6-D5B7-4EE9-8E4C-5E53CAD090A6}" destId="{2BA529BE-BEB4-47C2-BE60-EB9FA199A4D9}" srcOrd="3" destOrd="0" parTransId="{F68DD2FA-542B-4A81-9E20-8E93751E9D79}" sibTransId="{C3722785-7DA2-4314-83AD-5A1C1A2C339F}"/>
    <dgm:cxn modelId="{F7004B5E-2C5A-6E45-BCE8-E548854A7670}" type="presOf" srcId="{324ED82C-C14D-4026-ADAA-731811D641FF}" destId="{97D47156-B981-4454-B400-B20A9D4B70A9}" srcOrd="0" destOrd="0" presId="urn:microsoft.com/office/officeart/2018/2/layout/IconVerticalSolidList"/>
    <dgm:cxn modelId="{1991CD49-BFA1-6447-8E1F-4C4DC7145211}" type="presOf" srcId="{1D2395B6-D5B7-4EE9-8E4C-5E53CAD090A6}" destId="{607C16D9-90B8-4222-8A20-09DF588544D3}" srcOrd="0" destOrd="0" presId="urn:microsoft.com/office/officeart/2018/2/layout/IconVerticalSolidList"/>
    <dgm:cxn modelId="{8CDDFE7D-7C6E-4CCB-9D09-1654392998C2}" srcId="{1D2395B6-D5B7-4EE9-8E4C-5E53CAD090A6}" destId="{324ED82C-C14D-4026-ADAA-731811D641FF}" srcOrd="0" destOrd="0" parTransId="{D8B5B86F-16EA-4374-812A-AFCB80B05A2A}" sibTransId="{F22A1855-99FC-44BB-86AF-8BE5C0640856}"/>
    <dgm:cxn modelId="{72C13EA7-D335-B946-A215-635A8DBFE6DF}" type="presOf" srcId="{0126F0F4-F761-41F7-92A2-61EDA9C0E129}" destId="{1759CF14-D210-4B1B-A5E0-0193D181D0E6}" srcOrd="0" destOrd="0" presId="urn:microsoft.com/office/officeart/2018/2/layout/IconVerticalSolidList"/>
    <dgm:cxn modelId="{FF9B25C3-FB28-E741-A5ED-1C60286FF00B}" type="presOf" srcId="{051F3E22-9D03-4FF0-9733-9E798E96B838}" destId="{9990C382-5564-4F31-B7F5-29B10EF5E566}" srcOrd="0" destOrd="0" presId="urn:microsoft.com/office/officeart/2018/2/layout/IconVerticalSolidList"/>
    <dgm:cxn modelId="{F03B0970-0419-D747-A18E-9E3B8E05E838}" type="presParOf" srcId="{607C16D9-90B8-4222-8A20-09DF588544D3}" destId="{781A7607-A417-4806-8AA5-D04DE65FC693}" srcOrd="0" destOrd="0" presId="urn:microsoft.com/office/officeart/2018/2/layout/IconVerticalSolidList"/>
    <dgm:cxn modelId="{CBA0D781-6039-644D-851F-23943388139B}" type="presParOf" srcId="{781A7607-A417-4806-8AA5-D04DE65FC693}" destId="{0DD767B2-077F-452D-AC66-241260191F42}" srcOrd="0" destOrd="0" presId="urn:microsoft.com/office/officeart/2018/2/layout/IconVerticalSolidList"/>
    <dgm:cxn modelId="{E3C02148-29F4-4040-A72D-34FF8AEB5899}" type="presParOf" srcId="{781A7607-A417-4806-8AA5-D04DE65FC693}" destId="{6C82C9B2-241C-4A2D-9E53-ED3132578B46}" srcOrd="1" destOrd="0" presId="urn:microsoft.com/office/officeart/2018/2/layout/IconVerticalSolidList"/>
    <dgm:cxn modelId="{444F1B0D-C9C1-E84B-89EB-7CE8B148E4E1}" type="presParOf" srcId="{781A7607-A417-4806-8AA5-D04DE65FC693}" destId="{542AABBF-6FA9-481F-A4B9-AFCA3E6A379E}" srcOrd="2" destOrd="0" presId="urn:microsoft.com/office/officeart/2018/2/layout/IconVerticalSolidList"/>
    <dgm:cxn modelId="{7FC281D7-1A84-EA46-8A33-69C91BA28CCD}" type="presParOf" srcId="{781A7607-A417-4806-8AA5-D04DE65FC693}" destId="{97D47156-B981-4454-B400-B20A9D4B70A9}" srcOrd="3" destOrd="0" presId="urn:microsoft.com/office/officeart/2018/2/layout/IconVerticalSolidList"/>
    <dgm:cxn modelId="{61B8F1FD-4FAA-EB40-A1E9-6DF13F1B722C}" type="presParOf" srcId="{607C16D9-90B8-4222-8A20-09DF588544D3}" destId="{CEAAF609-9AD8-480E-928C-0A31048C1125}" srcOrd="1" destOrd="0" presId="urn:microsoft.com/office/officeart/2018/2/layout/IconVerticalSolidList"/>
    <dgm:cxn modelId="{A37CA178-79D1-4241-9FE8-C8B2F67DE6F5}" type="presParOf" srcId="{607C16D9-90B8-4222-8A20-09DF588544D3}" destId="{AA84429B-4165-42D2-AE23-167EDB1B8BF1}" srcOrd="2" destOrd="0" presId="urn:microsoft.com/office/officeart/2018/2/layout/IconVerticalSolidList"/>
    <dgm:cxn modelId="{A7636FA0-AAC9-B049-96A9-7E9063EB5FBC}" type="presParOf" srcId="{AA84429B-4165-42D2-AE23-167EDB1B8BF1}" destId="{878851E1-5BC4-43FF-A539-AD493520A5AA}" srcOrd="0" destOrd="0" presId="urn:microsoft.com/office/officeart/2018/2/layout/IconVerticalSolidList"/>
    <dgm:cxn modelId="{E029FC52-3609-1A49-840A-D625AAC817A5}" type="presParOf" srcId="{AA84429B-4165-42D2-AE23-167EDB1B8BF1}" destId="{996DE062-00C8-4A37-93A8-E2A469A11D49}" srcOrd="1" destOrd="0" presId="urn:microsoft.com/office/officeart/2018/2/layout/IconVerticalSolidList"/>
    <dgm:cxn modelId="{50B784C1-2E38-3946-BDD8-7D41612CB229}" type="presParOf" srcId="{AA84429B-4165-42D2-AE23-167EDB1B8BF1}" destId="{5F31B734-9D30-495C-BC0E-D93C5DB934BD}" srcOrd="2" destOrd="0" presId="urn:microsoft.com/office/officeart/2018/2/layout/IconVerticalSolidList"/>
    <dgm:cxn modelId="{0EC8BC48-56C4-3144-8269-3058DBF4445B}" type="presParOf" srcId="{AA84429B-4165-42D2-AE23-167EDB1B8BF1}" destId="{9990C382-5564-4F31-B7F5-29B10EF5E566}" srcOrd="3" destOrd="0" presId="urn:microsoft.com/office/officeart/2018/2/layout/IconVerticalSolidList"/>
    <dgm:cxn modelId="{54973FB9-7AFD-9040-B401-ED69667509E4}" type="presParOf" srcId="{607C16D9-90B8-4222-8A20-09DF588544D3}" destId="{C06894D8-3C86-4924-96BC-2181182C370A}" srcOrd="3" destOrd="0" presId="urn:microsoft.com/office/officeart/2018/2/layout/IconVerticalSolidList"/>
    <dgm:cxn modelId="{C90DBD0E-35D0-2342-A6C7-224790A4E850}" type="presParOf" srcId="{607C16D9-90B8-4222-8A20-09DF588544D3}" destId="{F19458C6-CC68-4EFF-9EE5-4E2E69E2F05C}" srcOrd="4" destOrd="0" presId="urn:microsoft.com/office/officeart/2018/2/layout/IconVerticalSolidList"/>
    <dgm:cxn modelId="{E482D722-4D6B-644F-8157-D7FC8FB81DB5}" type="presParOf" srcId="{F19458C6-CC68-4EFF-9EE5-4E2E69E2F05C}" destId="{F9E686E4-2291-44C0-B3EA-F88BD1F912C2}" srcOrd="0" destOrd="0" presId="urn:microsoft.com/office/officeart/2018/2/layout/IconVerticalSolidList"/>
    <dgm:cxn modelId="{BA1B92F6-A2D4-004A-BD29-38727EA4D201}" type="presParOf" srcId="{F19458C6-CC68-4EFF-9EE5-4E2E69E2F05C}" destId="{CAF3119B-37F7-40FA-9EFF-1DEB15C60193}" srcOrd="1" destOrd="0" presId="urn:microsoft.com/office/officeart/2018/2/layout/IconVerticalSolidList"/>
    <dgm:cxn modelId="{F57D52D3-E988-8648-8B27-E135EC5B5CBF}" type="presParOf" srcId="{F19458C6-CC68-4EFF-9EE5-4E2E69E2F05C}" destId="{CAAAAD56-EC1E-4184-B61B-2FA31D9DD8AF}" srcOrd="2" destOrd="0" presId="urn:microsoft.com/office/officeart/2018/2/layout/IconVerticalSolidList"/>
    <dgm:cxn modelId="{DE398FAB-7A8A-8942-8021-85144B272E9D}" type="presParOf" srcId="{F19458C6-CC68-4EFF-9EE5-4E2E69E2F05C}" destId="{1759CF14-D210-4B1B-A5E0-0193D181D0E6}" srcOrd="3" destOrd="0" presId="urn:microsoft.com/office/officeart/2018/2/layout/IconVerticalSolidList"/>
    <dgm:cxn modelId="{564BEC9A-3372-FB48-9A64-E9ABDFA2D105}" type="presParOf" srcId="{607C16D9-90B8-4222-8A20-09DF588544D3}" destId="{244A38DD-1BB0-443F-914A-181769D10F8D}" srcOrd="5" destOrd="0" presId="urn:microsoft.com/office/officeart/2018/2/layout/IconVerticalSolidList"/>
    <dgm:cxn modelId="{A36259B7-1BD1-3F48-A102-C6A10D80F932}" type="presParOf" srcId="{607C16D9-90B8-4222-8A20-09DF588544D3}" destId="{1CFF7867-D14D-43C9-9A94-16E638985A8C}" srcOrd="6" destOrd="0" presId="urn:microsoft.com/office/officeart/2018/2/layout/IconVerticalSolidList"/>
    <dgm:cxn modelId="{B4AC6FCA-FAEF-6846-9451-FA17D07ED0A4}" type="presParOf" srcId="{1CFF7867-D14D-43C9-9A94-16E638985A8C}" destId="{C86E07FB-CF66-46F8-8560-C2D9044366BF}" srcOrd="0" destOrd="0" presId="urn:microsoft.com/office/officeart/2018/2/layout/IconVerticalSolidList"/>
    <dgm:cxn modelId="{A4528720-25BE-1C47-9CC1-95001B1E40C8}" type="presParOf" srcId="{1CFF7867-D14D-43C9-9A94-16E638985A8C}" destId="{6FCDD338-F37C-4F39-9560-4AB094D46E23}" srcOrd="1" destOrd="0" presId="urn:microsoft.com/office/officeart/2018/2/layout/IconVerticalSolidList"/>
    <dgm:cxn modelId="{F0325B48-3485-8B49-A421-972F489E1BA9}" type="presParOf" srcId="{1CFF7867-D14D-43C9-9A94-16E638985A8C}" destId="{89AC60B8-2226-4EA3-9AEE-D4D593D91D08}" srcOrd="2" destOrd="0" presId="urn:microsoft.com/office/officeart/2018/2/layout/IconVerticalSolidList"/>
    <dgm:cxn modelId="{6AE5C358-80BD-0B42-9A78-CEE31F73C366}" type="presParOf" srcId="{1CFF7867-D14D-43C9-9A94-16E638985A8C}" destId="{A588D7B6-EA5A-47F5-AABD-AC86A93D8B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A0AA48-A1F7-B541-AC39-0DD7ABDCA2D4}" type="doc">
      <dgm:prSet loTypeId="urn:microsoft.com/office/officeart/2005/8/layout/arrow6" loCatId="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nl-NL"/>
        </a:p>
      </dgm:t>
    </dgm:pt>
    <dgm:pt modelId="{D2683648-691D-734D-8D10-E74FB012F4B4}">
      <dgm:prSet phldrT="[Tekst]"/>
      <dgm:spPr/>
      <dgm:t>
        <a:bodyPr/>
        <a:lstStyle/>
        <a:p>
          <a:pPr>
            <a:buNone/>
          </a:pPr>
          <a:r>
            <a:rPr lang="nl-BE">
              <a:latin typeface="+mj-lt"/>
            </a:rPr>
            <a:t>Only 1 of the 46 employees speaks French</a:t>
          </a:r>
          <a:endParaRPr lang="nl-NL">
            <a:latin typeface="+mj-lt"/>
          </a:endParaRPr>
        </a:p>
      </dgm:t>
    </dgm:pt>
    <dgm:pt modelId="{D8016404-A17C-3245-B775-1E0961B0661E}" type="parTrans" cxnId="{9C257CA3-54A8-BE44-9AEF-A9A6CC88F113}">
      <dgm:prSet/>
      <dgm:spPr/>
      <dgm:t>
        <a:bodyPr/>
        <a:lstStyle/>
        <a:p>
          <a:endParaRPr lang="nl-NL"/>
        </a:p>
      </dgm:t>
    </dgm:pt>
    <dgm:pt modelId="{39DD6EEC-0A82-404B-B690-181FC8F49133}" type="sibTrans" cxnId="{9C257CA3-54A8-BE44-9AEF-A9A6CC88F113}">
      <dgm:prSet/>
      <dgm:spPr/>
      <dgm:t>
        <a:bodyPr/>
        <a:lstStyle/>
        <a:p>
          <a:endParaRPr lang="nl-NL"/>
        </a:p>
      </dgm:t>
    </dgm:pt>
    <dgm:pt modelId="{846CD766-887F-6D44-93C0-F2D7751C7526}">
      <dgm:prSet phldrT="[Tekst]"/>
      <dgm:spPr/>
      <dgm:t>
        <a:bodyPr/>
        <a:lstStyle/>
        <a:p>
          <a:pPr>
            <a:buNone/>
          </a:pPr>
          <a:r>
            <a:rPr lang="nl-BE">
              <a:latin typeface="+mj-lt"/>
            </a:rPr>
            <a:t>Only 6 of the 5703 customers speaks French</a:t>
          </a:r>
          <a:endParaRPr lang="nl-NL">
            <a:latin typeface="+mj-lt"/>
          </a:endParaRPr>
        </a:p>
      </dgm:t>
    </dgm:pt>
    <dgm:pt modelId="{0A9B7357-347A-DA4F-AE21-88BF68DB69D9}" type="parTrans" cxnId="{540BBF09-7018-B54E-B3CB-C253A4DA5B57}">
      <dgm:prSet/>
      <dgm:spPr/>
      <dgm:t>
        <a:bodyPr/>
        <a:lstStyle/>
        <a:p>
          <a:endParaRPr lang="nl-NL"/>
        </a:p>
      </dgm:t>
    </dgm:pt>
    <dgm:pt modelId="{23370B00-CA27-964C-9D89-3E1DD218EC90}" type="sibTrans" cxnId="{540BBF09-7018-B54E-B3CB-C253A4DA5B57}">
      <dgm:prSet/>
      <dgm:spPr/>
      <dgm:t>
        <a:bodyPr/>
        <a:lstStyle/>
        <a:p>
          <a:endParaRPr lang="nl-NL"/>
        </a:p>
      </dgm:t>
    </dgm:pt>
    <dgm:pt modelId="{D0AE0AE8-9A23-674A-9FF5-277E82E50E67}">
      <dgm:prSet phldrT="[Tekst]"/>
      <dgm:spPr/>
      <dgm:t>
        <a:bodyPr/>
        <a:lstStyle/>
        <a:p>
          <a:pPr>
            <a:buNone/>
          </a:pPr>
          <a:endParaRPr lang="nl-NL"/>
        </a:p>
      </dgm:t>
    </dgm:pt>
    <dgm:pt modelId="{E944E539-3FC1-D249-AD26-2BEC7AC3F00B}" type="parTrans" cxnId="{8F24FECF-2F37-7044-A03F-0FFF58526208}">
      <dgm:prSet/>
      <dgm:spPr/>
      <dgm:t>
        <a:bodyPr/>
        <a:lstStyle/>
        <a:p>
          <a:endParaRPr lang="nl-NL"/>
        </a:p>
      </dgm:t>
    </dgm:pt>
    <dgm:pt modelId="{C16ED0F0-2E0F-D14E-8FC5-439BB1420B7E}" type="sibTrans" cxnId="{8F24FECF-2F37-7044-A03F-0FFF58526208}">
      <dgm:prSet/>
      <dgm:spPr/>
      <dgm:t>
        <a:bodyPr/>
        <a:lstStyle/>
        <a:p>
          <a:endParaRPr lang="nl-NL"/>
        </a:p>
      </dgm:t>
    </dgm:pt>
    <dgm:pt modelId="{9C971FE8-2AC8-F144-B363-1156227FDF71}" type="pres">
      <dgm:prSet presAssocID="{5AA0AA48-A1F7-B541-AC39-0DD7ABDCA2D4}" presName="compositeShape" presStyleCnt="0">
        <dgm:presLayoutVars>
          <dgm:chMax val="2"/>
          <dgm:dir/>
          <dgm:resizeHandles val="exact"/>
        </dgm:presLayoutVars>
      </dgm:prSet>
      <dgm:spPr/>
    </dgm:pt>
    <dgm:pt modelId="{4751EBC7-EB38-EF4B-831A-5DC0CDBB0F18}" type="pres">
      <dgm:prSet presAssocID="{5AA0AA48-A1F7-B541-AC39-0DD7ABDCA2D4}" presName="ribbon" presStyleLbl="node1" presStyleIdx="0" presStyleCnt="1"/>
      <dgm:spPr/>
    </dgm:pt>
    <dgm:pt modelId="{99EDC024-9BB6-4342-8201-8784258C1559}" type="pres">
      <dgm:prSet presAssocID="{5AA0AA48-A1F7-B541-AC39-0DD7ABDCA2D4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87A1851D-15AF-304E-9968-1EA07C2B8F4A}" type="pres">
      <dgm:prSet presAssocID="{5AA0AA48-A1F7-B541-AC39-0DD7ABDCA2D4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40BBF09-7018-B54E-B3CB-C253A4DA5B57}" srcId="{5AA0AA48-A1F7-B541-AC39-0DD7ABDCA2D4}" destId="{846CD766-887F-6D44-93C0-F2D7751C7526}" srcOrd="1" destOrd="0" parTransId="{0A9B7357-347A-DA4F-AE21-88BF68DB69D9}" sibTransId="{23370B00-CA27-964C-9D89-3E1DD218EC90}"/>
    <dgm:cxn modelId="{79CDE872-0E9F-194F-ACC2-1247252DB53D}" type="presOf" srcId="{846CD766-887F-6D44-93C0-F2D7751C7526}" destId="{87A1851D-15AF-304E-9968-1EA07C2B8F4A}" srcOrd="0" destOrd="0" presId="urn:microsoft.com/office/officeart/2005/8/layout/arrow6"/>
    <dgm:cxn modelId="{9C257CA3-54A8-BE44-9AEF-A9A6CC88F113}" srcId="{5AA0AA48-A1F7-B541-AC39-0DD7ABDCA2D4}" destId="{D2683648-691D-734D-8D10-E74FB012F4B4}" srcOrd="0" destOrd="0" parTransId="{D8016404-A17C-3245-B775-1E0961B0661E}" sibTransId="{39DD6EEC-0A82-404B-B690-181FC8F49133}"/>
    <dgm:cxn modelId="{B26ACAB3-516C-5A40-B8B2-002EBD45CE36}" type="presOf" srcId="{D2683648-691D-734D-8D10-E74FB012F4B4}" destId="{99EDC024-9BB6-4342-8201-8784258C1559}" srcOrd="0" destOrd="0" presId="urn:microsoft.com/office/officeart/2005/8/layout/arrow6"/>
    <dgm:cxn modelId="{E8AA00C2-2195-1149-867F-42DE5605B38F}" type="presOf" srcId="{5AA0AA48-A1F7-B541-AC39-0DD7ABDCA2D4}" destId="{9C971FE8-2AC8-F144-B363-1156227FDF71}" srcOrd="0" destOrd="0" presId="urn:microsoft.com/office/officeart/2005/8/layout/arrow6"/>
    <dgm:cxn modelId="{8F24FECF-2F37-7044-A03F-0FFF58526208}" srcId="{5AA0AA48-A1F7-B541-AC39-0DD7ABDCA2D4}" destId="{D0AE0AE8-9A23-674A-9FF5-277E82E50E67}" srcOrd="2" destOrd="0" parTransId="{E944E539-3FC1-D249-AD26-2BEC7AC3F00B}" sibTransId="{C16ED0F0-2E0F-D14E-8FC5-439BB1420B7E}"/>
    <dgm:cxn modelId="{99AD2912-1F75-BF46-87F1-31D682EBD092}" type="presParOf" srcId="{9C971FE8-2AC8-F144-B363-1156227FDF71}" destId="{4751EBC7-EB38-EF4B-831A-5DC0CDBB0F18}" srcOrd="0" destOrd="0" presId="urn:microsoft.com/office/officeart/2005/8/layout/arrow6"/>
    <dgm:cxn modelId="{55A817A9-BCC6-3944-96A1-273A4ECD9C9E}" type="presParOf" srcId="{9C971FE8-2AC8-F144-B363-1156227FDF71}" destId="{99EDC024-9BB6-4342-8201-8784258C1559}" srcOrd="1" destOrd="0" presId="urn:microsoft.com/office/officeart/2005/8/layout/arrow6"/>
    <dgm:cxn modelId="{D697482D-98C8-3A49-8761-7D6FE04D2DCB}" type="presParOf" srcId="{9C971FE8-2AC8-F144-B363-1156227FDF71}" destId="{87A1851D-15AF-304E-9968-1EA07C2B8F4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DFF3CF-E443-447E-8222-CE2716B6A3F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4617EA-08EC-4044-BBF7-9FF24763838C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General location of our customers</a:t>
          </a:r>
          <a:endParaRPr lang="en-US"/>
        </a:p>
      </dgm:t>
    </dgm:pt>
    <dgm:pt modelId="{40B2C4BA-0400-414B-B720-A265BC3269BE}" type="parTrans" cxnId="{49A41C6F-A550-46CF-8ED3-A5857D979BB5}">
      <dgm:prSet/>
      <dgm:spPr/>
      <dgm:t>
        <a:bodyPr/>
        <a:lstStyle/>
        <a:p>
          <a:endParaRPr lang="en-US"/>
        </a:p>
      </dgm:t>
    </dgm:pt>
    <dgm:pt modelId="{7BA6CBC8-CBC6-4000-BE81-61DE16BDEA63}" type="sibTrans" cxnId="{49A41C6F-A550-46CF-8ED3-A5857D979BB5}">
      <dgm:prSet/>
      <dgm:spPr/>
      <dgm:t>
        <a:bodyPr/>
        <a:lstStyle/>
        <a:p>
          <a:endParaRPr lang="en-US"/>
        </a:p>
      </dgm:t>
    </dgm:pt>
    <dgm:pt modelId="{605330F8-704B-4023-BB61-4F57C854DCF8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err="1"/>
            <a:t>Current</a:t>
          </a:r>
          <a:r>
            <a:rPr lang="nl-NL"/>
            <a:t> routes</a:t>
          </a:r>
          <a:endParaRPr lang="en-US"/>
        </a:p>
      </dgm:t>
    </dgm:pt>
    <dgm:pt modelId="{1888B4C5-22CF-4EB5-95CA-E0459F7A02E3}" type="parTrans" cxnId="{89246797-EC57-4110-A8DA-584E6B42F2EE}">
      <dgm:prSet/>
      <dgm:spPr/>
      <dgm:t>
        <a:bodyPr/>
        <a:lstStyle/>
        <a:p>
          <a:endParaRPr lang="en-US"/>
        </a:p>
      </dgm:t>
    </dgm:pt>
    <dgm:pt modelId="{F4B7385F-886E-4D02-8AED-7E51F4083985}" type="sibTrans" cxnId="{89246797-EC57-4110-A8DA-584E6B42F2EE}">
      <dgm:prSet/>
      <dgm:spPr/>
      <dgm:t>
        <a:bodyPr/>
        <a:lstStyle/>
        <a:p>
          <a:endParaRPr lang="en-US"/>
        </a:p>
      </dgm:t>
    </dgm:pt>
    <dgm:pt modelId="{ABC0B84B-1417-46BE-BA3E-CF6780B2A665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Potential changes: routes</a:t>
          </a:r>
          <a:endParaRPr lang="en-US"/>
        </a:p>
      </dgm:t>
    </dgm:pt>
    <dgm:pt modelId="{CAC64C16-FAA6-40E8-BAF6-1C6B82C614BC}" type="parTrans" cxnId="{38E71A88-D481-4248-8668-5E60257F56AE}">
      <dgm:prSet/>
      <dgm:spPr/>
      <dgm:t>
        <a:bodyPr/>
        <a:lstStyle/>
        <a:p>
          <a:endParaRPr lang="en-US"/>
        </a:p>
      </dgm:t>
    </dgm:pt>
    <dgm:pt modelId="{9BC70937-CEFD-42BB-935F-237DD575A365}" type="sibTrans" cxnId="{38E71A88-D481-4248-8668-5E60257F56AE}">
      <dgm:prSet/>
      <dgm:spPr/>
      <dgm:t>
        <a:bodyPr/>
        <a:lstStyle/>
        <a:p>
          <a:endParaRPr lang="en-US"/>
        </a:p>
      </dgm:t>
    </dgm:pt>
    <dgm:pt modelId="{19F70E67-A110-4A6D-99CB-DD3B7A16FE14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Potential changes:depots</a:t>
          </a:r>
          <a:endParaRPr lang="en-US"/>
        </a:p>
      </dgm:t>
    </dgm:pt>
    <dgm:pt modelId="{9EF64407-BE3C-4977-8671-72A3787D2665}" type="parTrans" cxnId="{9DA800B4-74F8-4167-AE79-2B2EF8F0E6D3}">
      <dgm:prSet/>
      <dgm:spPr/>
      <dgm:t>
        <a:bodyPr/>
        <a:lstStyle/>
        <a:p>
          <a:endParaRPr lang="en-US"/>
        </a:p>
      </dgm:t>
    </dgm:pt>
    <dgm:pt modelId="{6547553A-987A-4F46-AEF2-4283DD0354E2}" type="sibTrans" cxnId="{9DA800B4-74F8-4167-AE79-2B2EF8F0E6D3}">
      <dgm:prSet/>
      <dgm:spPr/>
      <dgm:t>
        <a:bodyPr/>
        <a:lstStyle/>
        <a:p>
          <a:endParaRPr lang="en-US"/>
        </a:p>
      </dgm:t>
    </dgm:pt>
    <dgm:pt modelId="{73B853A5-EEB9-4ECB-924A-CE66CF8AFF8B}" type="pres">
      <dgm:prSet presAssocID="{0EDFF3CF-E443-447E-8222-CE2716B6A3FB}" presName="root" presStyleCnt="0">
        <dgm:presLayoutVars>
          <dgm:dir/>
          <dgm:resizeHandles val="exact"/>
        </dgm:presLayoutVars>
      </dgm:prSet>
      <dgm:spPr/>
    </dgm:pt>
    <dgm:pt modelId="{4D02E31E-3B39-430F-91F1-BA920AA0CB88}" type="pres">
      <dgm:prSet presAssocID="{894617EA-08EC-4044-BBF7-9FF24763838C}" presName="compNode" presStyleCnt="0"/>
      <dgm:spPr/>
    </dgm:pt>
    <dgm:pt modelId="{FE9BB958-E695-4B3A-B738-A851C81D581A}" type="pres">
      <dgm:prSet presAssocID="{894617EA-08EC-4044-BBF7-9FF24763838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ing"/>
        </a:ext>
      </dgm:extLst>
    </dgm:pt>
    <dgm:pt modelId="{837692CD-DECB-4758-94FF-A66A15916671}" type="pres">
      <dgm:prSet presAssocID="{894617EA-08EC-4044-BBF7-9FF24763838C}" presName="spaceRect" presStyleCnt="0"/>
      <dgm:spPr/>
    </dgm:pt>
    <dgm:pt modelId="{EFD0E5D3-BFF3-4BA1-BD1F-018E2499ECC9}" type="pres">
      <dgm:prSet presAssocID="{894617EA-08EC-4044-BBF7-9FF24763838C}" presName="textRect" presStyleLbl="revTx" presStyleIdx="0" presStyleCnt="4">
        <dgm:presLayoutVars>
          <dgm:chMax val="1"/>
          <dgm:chPref val="1"/>
        </dgm:presLayoutVars>
      </dgm:prSet>
      <dgm:spPr/>
    </dgm:pt>
    <dgm:pt modelId="{9C25CF46-88BA-478E-99FD-9363C7777C12}" type="pres">
      <dgm:prSet presAssocID="{7BA6CBC8-CBC6-4000-BE81-61DE16BDEA63}" presName="sibTrans" presStyleCnt="0"/>
      <dgm:spPr/>
    </dgm:pt>
    <dgm:pt modelId="{3D940BEE-1CCB-4BA8-8184-81BE14C68C83}" type="pres">
      <dgm:prSet presAssocID="{605330F8-704B-4023-BB61-4F57C854DCF8}" presName="compNode" presStyleCnt="0"/>
      <dgm:spPr/>
    </dgm:pt>
    <dgm:pt modelId="{5F14AF45-80F6-417A-9106-FE4C0C8DEB8B}" type="pres">
      <dgm:prSet presAssocID="{605330F8-704B-4023-BB61-4F57C854DCF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93759F01-29C1-4198-A456-0ABEAD23C1CA}" type="pres">
      <dgm:prSet presAssocID="{605330F8-704B-4023-BB61-4F57C854DCF8}" presName="spaceRect" presStyleCnt="0"/>
      <dgm:spPr/>
    </dgm:pt>
    <dgm:pt modelId="{B2EBD1A3-929C-41B5-87AB-08BD6F4DD898}" type="pres">
      <dgm:prSet presAssocID="{605330F8-704B-4023-BB61-4F57C854DCF8}" presName="textRect" presStyleLbl="revTx" presStyleIdx="1" presStyleCnt="4">
        <dgm:presLayoutVars>
          <dgm:chMax val="1"/>
          <dgm:chPref val="1"/>
        </dgm:presLayoutVars>
      </dgm:prSet>
      <dgm:spPr/>
    </dgm:pt>
    <dgm:pt modelId="{5642698A-9606-423E-8A07-98B39A38C441}" type="pres">
      <dgm:prSet presAssocID="{F4B7385F-886E-4D02-8AED-7E51F4083985}" presName="sibTrans" presStyleCnt="0"/>
      <dgm:spPr/>
    </dgm:pt>
    <dgm:pt modelId="{ABF7EB3F-B947-4B21-90C7-733C5ED38A8B}" type="pres">
      <dgm:prSet presAssocID="{ABC0B84B-1417-46BE-BA3E-CF6780B2A665}" presName="compNode" presStyleCnt="0"/>
      <dgm:spPr/>
    </dgm:pt>
    <dgm:pt modelId="{2A9DF6F4-13B0-4147-8C90-3FA9E7EC4D62}" type="pres">
      <dgm:prSet presAssocID="{ABC0B84B-1417-46BE-BA3E-CF6780B2A6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ompas"/>
        </a:ext>
      </dgm:extLst>
    </dgm:pt>
    <dgm:pt modelId="{EAF25910-1070-4DEE-B2C2-05A4A832918F}" type="pres">
      <dgm:prSet presAssocID="{ABC0B84B-1417-46BE-BA3E-CF6780B2A665}" presName="spaceRect" presStyleCnt="0"/>
      <dgm:spPr/>
    </dgm:pt>
    <dgm:pt modelId="{AC5B1B27-58D9-4E32-BCB8-7A235706DF61}" type="pres">
      <dgm:prSet presAssocID="{ABC0B84B-1417-46BE-BA3E-CF6780B2A665}" presName="textRect" presStyleLbl="revTx" presStyleIdx="2" presStyleCnt="4">
        <dgm:presLayoutVars>
          <dgm:chMax val="1"/>
          <dgm:chPref val="1"/>
        </dgm:presLayoutVars>
      </dgm:prSet>
      <dgm:spPr/>
    </dgm:pt>
    <dgm:pt modelId="{3765CE34-E895-48AA-AC2E-6841BBED1C3A}" type="pres">
      <dgm:prSet presAssocID="{9BC70937-CEFD-42BB-935F-237DD575A365}" presName="sibTrans" presStyleCnt="0"/>
      <dgm:spPr/>
    </dgm:pt>
    <dgm:pt modelId="{6241F05E-B903-4DE9-A8D2-E3F827F296E8}" type="pres">
      <dgm:prSet presAssocID="{19F70E67-A110-4A6D-99CB-DD3B7A16FE14}" presName="compNode" presStyleCnt="0"/>
      <dgm:spPr/>
    </dgm:pt>
    <dgm:pt modelId="{3055A737-44B5-439E-89F6-F7C5CA03D201}" type="pres">
      <dgm:prSet presAssocID="{19F70E67-A110-4A6D-99CB-DD3B7A16FE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raanvogel"/>
        </a:ext>
      </dgm:extLst>
    </dgm:pt>
    <dgm:pt modelId="{41A00DA7-1D53-4FF1-A46F-9843BE4462E2}" type="pres">
      <dgm:prSet presAssocID="{19F70E67-A110-4A6D-99CB-DD3B7A16FE14}" presName="spaceRect" presStyleCnt="0"/>
      <dgm:spPr/>
    </dgm:pt>
    <dgm:pt modelId="{C62AD524-3995-4A5D-B22F-999E7606F88A}" type="pres">
      <dgm:prSet presAssocID="{19F70E67-A110-4A6D-99CB-DD3B7A16FE1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9C63B17-B24B-4C88-8E77-04305E380F23}" type="presOf" srcId="{19F70E67-A110-4A6D-99CB-DD3B7A16FE14}" destId="{C62AD524-3995-4A5D-B22F-999E7606F88A}" srcOrd="0" destOrd="0" presId="urn:microsoft.com/office/officeart/2018/2/layout/IconLabelList"/>
    <dgm:cxn modelId="{7298F62B-B186-4A9A-8B3D-2C477406E850}" type="presOf" srcId="{894617EA-08EC-4044-BBF7-9FF24763838C}" destId="{EFD0E5D3-BFF3-4BA1-BD1F-018E2499ECC9}" srcOrd="0" destOrd="0" presId="urn:microsoft.com/office/officeart/2018/2/layout/IconLabelList"/>
    <dgm:cxn modelId="{E4B2A83E-8FE9-42F0-BCA1-5610BBC98E73}" type="presOf" srcId="{ABC0B84B-1417-46BE-BA3E-CF6780B2A665}" destId="{AC5B1B27-58D9-4E32-BCB8-7A235706DF61}" srcOrd="0" destOrd="0" presId="urn:microsoft.com/office/officeart/2018/2/layout/IconLabelList"/>
    <dgm:cxn modelId="{49A41C6F-A550-46CF-8ED3-A5857D979BB5}" srcId="{0EDFF3CF-E443-447E-8222-CE2716B6A3FB}" destId="{894617EA-08EC-4044-BBF7-9FF24763838C}" srcOrd="0" destOrd="0" parTransId="{40B2C4BA-0400-414B-B720-A265BC3269BE}" sibTransId="{7BA6CBC8-CBC6-4000-BE81-61DE16BDEA63}"/>
    <dgm:cxn modelId="{BF49377E-730E-4744-BB3A-1AF0AB5B6E5B}" type="presOf" srcId="{605330F8-704B-4023-BB61-4F57C854DCF8}" destId="{B2EBD1A3-929C-41B5-87AB-08BD6F4DD898}" srcOrd="0" destOrd="0" presId="urn:microsoft.com/office/officeart/2018/2/layout/IconLabelList"/>
    <dgm:cxn modelId="{38E71A88-D481-4248-8668-5E60257F56AE}" srcId="{0EDFF3CF-E443-447E-8222-CE2716B6A3FB}" destId="{ABC0B84B-1417-46BE-BA3E-CF6780B2A665}" srcOrd="2" destOrd="0" parTransId="{CAC64C16-FAA6-40E8-BAF6-1C6B82C614BC}" sibTransId="{9BC70937-CEFD-42BB-935F-237DD575A365}"/>
    <dgm:cxn modelId="{89246797-EC57-4110-A8DA-584E6B42F2EE}" srcId="{0EDFF3CF-E443-447E-8222-CE2716B6A3FB}" destId="{605330F8-704B-4023-BB61-4F57C854DCF8}" srcOrd="1" destOrd="0" parTransId="{1888B4C5-22CF-4EB5-95CA-E0459F7A02E3}" sibTransId="{F4B7385F-886E-4D02-8AED-7E51F4083985}"/>
    <dgm:cxn modelId="{243E9B9A-A625-42A9-A072-BC1053078921}" type="presOf" srcId="{0EDFF3CF-E443-447E-8222-CE2716B6A3FB}" destId="{73B853A5-EEB9-4ECB-924A-CE66CF8AFF8B}" srcOrd="0" destOrd="0" presId="urn:microsoft.com/office/officeart/2018/2/layout/IconLabelList"/>
    <dgm:cxn modelId="{9DA800B4-74F8-4167-AE79-2B2EF8F0E6D3}" srcId="{0EDFF3CF-E443-447E-8222-CE2716B6A3FB}" destId="{19F70E67-A110-4A6D-99CB-DD3B7A16FE14}" srcOrd="3" destOrd="0" parTransId="{9EF64407-BE3C-4977-8671-72A3787D2665}" sibTransId="{6547553A-987A-4F46-AEF2-4283DD0354E2}"/>
    <dgm:cxn modelId="{7583E7E1-96E1-406C-B57F-3BD4ECFF73ED}" type="presParOf" srcId="{73B853A5-EEB9-4ECB-924A-CE66CF8AFF8B}" destId="{4D02E31E-3B39-430F-91F1-BA920AA0CB88}" srcOrd="0" destOrd="0" presId="urn:microsoft.com/office/officeart/2018/2/layout/IconLabelList"/>
    <dgm:cxn modelId="{51DE0058-5BBE-4B33-BDE5-F3513464F886}" type="presParOf" srcId="{4D02E31E-3B39-430F-91F1-BA920AA0CB88}" destId="{FE9BB958-E695-4B3A-B738-A851C81D581A}" srcOrd="0" destOrd="0" presId="urn:microsoft.com/office/officeart/2018/2/layout/IconLabelList"/>
    <dgm:cxn modelId="{64748A07-18B9-4EF5-84CE-908A384EB58F}" type="presParOf" srcId="{4D02E31E-3B39-430F-91F1-BA920AA0CB88}" destId="{837692CD-DECB-4758-94FF-A66A15916671}" srcOrd="1" destOrd="0" presId="urn:microsoft.com/office/officeart/2018/2/layout/IconLabelList"/>
    <dgm:cxn modelId="{BB5DDA3C-9DC6-4725-8764-88975FF3A769}" type="presParOf" srcId="{4D02E31E-3B39-430F-91F1-BA920AA0CB88}" destId="{EFD0E5D3-BFF3-4BA1-BD1F-018E2499ECC9}" srcOrd="2" destOrd="0" presId="urn:microsoft.com/office/officeart/2018/2/layout/IconLabelList"/>
    <dgm:cxn modelId="{9471C2FF-9418-46BC-8A8A-43C8727441B5}" type="presParOf" srcId="{73B853A5-EEB9-4ECB-924A-CE66CF8AFF8B}" destId="{9C25CF46-88BA-478E-99FD-9363C7777C12}" srcOrd="1" destOrd="0" presId="urn:microsoft.com/office/officeart/2018/2/layout/IconLabelList"/>
    <dgm:cxn modelId="{3A089683-F456-47E9-BB6B-1EF5B8DA7434}" type="presParOf" srcId="{73B853A5-EEB9-4ECB-924A-CE66CF8AFF8B}" destId="{3D940BEE-1CCB-4BA8-8184-81BE14C68C83}" srcOrd="2" destOrd="0" presId="urn:microsoft.com/office/officeart/2018/2/layout/IconLabelList"/>
    <dgm:cxn modelId="{3543288A-368B-41BE-B160-DF5FB535F7BA}" type="presParOf" srcId="{3D940BEE-1CCB-4BA8-8184-81BE14C68C83}" destId="{5F14AF45-80F6-417A-9106-FE4C0C8DEB8B}" srcOrd="0" destOrd="0" presId="urn:microsoft.com/office/officeart/2018/2/layout/IconLabelList"/>
    <dgm:cxn modelId="{5BEC94C5-C485-4041-9F1B-91BEF1DB8F1C}" type="presParOf" srcId="{3D940BEE-1CCB-4BA8-8184-81BE14C68C83}" destId="{93759F01-29C1-4198-A456-0ABEAD23C1CA}" srcOrd="1" destOrd="0" presId="urn:microsoft.com/office/officeart/2018/2/layout/IconLabelList"/>
    <dgm:cxn modelId="{A955655A-1D23-40B1-B12D-31BA4A026F33}" type="presParOf" srcId="{3D940BEE-1CCB-4BA8-8184-81BE14C68C83}" destId="{B2EBD1A3-929C-41B5-87AB-08BD6F4DD898}" srcOrd="2" destOrd="0" presId="urn:microsoft.com/office/officeart/2018/2/layout/IconLabelList"/>
    <dgm:cxn modelId="{1297A66A-8710-4858-A9D4-3E721E1E2ACB}" type="presParOf" srcId="{73B853A5-EEB9-4ECB-924A-CE66CF8AFF8B}" destId="{5642698A-9606-423E-8A07-98B39A38C441}" srcOrd="3" destOrd="0" presId="urn:microsoft.com/office/officeart/2018/2/layout/IconLabelList"/>
    <dgm:cxn modelId="{C12C7B98-33DA-427A-A487-BA8D4DC561D3}" type="presParOf" srcId="{73B853A5-EEB9-4ECB-924A-CE66CF8AFF8B}" destId="{ABF7EB3F-B947-4B21-90C7-733C5ED38A8B}" srcOrd="4" destOrd="0" presId="urn:microsoft.com/office/officeart/2018/2/layout/IconLabelList"/>
    <dgm:cxn modelId="{AF76B1E6-4CF5-4E7B-ACED-613D333F466D}" type="presParOf" srcId="{ABF7EB3F-B947-4B21-90C7-733C5ED38A8B}" destId="{2A9DF6F4-13B0-4147-8C90-3FA9E7EC4D62}" srcOrd="0" destOrd="0" presId="urn:microsoft.com/office/officeart/2018/2/layout/IconLabelList"/>
    <dgm:cxn modelId="{6E749B61-9F58-4875-BF2B-D733C935C414}" type="presParOf" srcId="{ABF7EB3F-B947-4B21-90C7-733C5ED38A8B}" destId="{EAF25910-1070-4DEE-B2C2-05A4A832918F}" srcOrd="1" destOrd="0" presId="urn:microsoft.com/office/officeart/2018/2/layout/IconLabelList"/>
    <dgm:cxn modelId="{EBEBB85F-0239-4679-9F06-E5956E2C3624}" type="presParOf" srcId="{ABF7EB3F-B947-4B21-90C7-733C5ED38A8B}" destId="{AC5B1B27-58D9-4E32-BCB8-7A235706DF61}" srcOrd="2" destOrd="0" presId="urn:microsoft.com/office/officeart/2018/2/layout/IconLabelList"/>
    <dgm:cxn modelId="{A7025FCD-F4D5-407A-A990-1F268327EC4F}" type="presParOf" srcId="{73B853A5-EEB9-4ECB-924A-CE66CF8AFF8B}" destId="{3765CE34-E895-48AA-AC2E-6841BBED1C3A}" srcOrd="5" destOrd="0" presId="urn:microsoft.com/office/officeart/2018/2/layout/IconLabelList"/>
    <dgm:cxn modelId="{E72B5C55-1658-4368-857C-D302E30AB3FB}" type="presParOf" srcId="{73B853A5-EEB9-4ECB-924A-CE66CF8AFF8B}" destId="{6241F05E-B903-4DE9-A8D2-E3F827F296E8}" srcOrd="6" destOrd="0" presId="urn:microsoft.com/office/officeart/2018/2/layout/IconLabelList"/>
    <dgm:cxn modelId="{7B507046-5674-498A-AD96-62A51C339DAD}" type="presParOf" srcId="{6241F05E-B903-4DE9-A8D2-E3F827F296E8}" destId="{3055A737-44B5-439E-89F6-F7C5CA03D201}" srcOrd="0" destOrd="0" presId="urn:microsoft.com/office/officeart/2018/2/layout/IconLabelList"/>
    <dgm:cxn modelId="{79EA0BA5-05CB-4087-82C6-BCE5DBA4FF47}" type="presParOf" srcId="{6241F05E-B903-4DE9-A8D2-E3F827F296E8}" destId="{41A00DA7-1D53-4FF1-A46F-9843BE4462E2}" srcOrd="1" destOrd="0" presId="urn:microsoft.com/office/officeart/2018/2/layout/IconLabelList"/>
    <dgm:cxn modelId="{6B94BA9A-CBAE-4013-A716-824566E93FB2}" type="presParOf" srcId="{6241F05E-B903-4DE9-A8D2-E3F827F296E8}" destId="{C62AD524-3995-4A5D-B22F-999E7606F88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AF397-867E-49B2-A08C-CCD4E5DAD489}">
      <dsp:nvSpPr>
        <dsp:cNvPr id="0" name=""/>
        <dsp:cNvSpPr/>
      </dsp:nvSpPr>
      <dsp:spPr>
        <a:xfrm>
          <a:off x="0" y="1636"/>
          <a:ext cx="4505467" cy="829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FD7AF-B069-4DD6-B8C3-6B7D31DFC81C}">
      <dsp:nvSpPr>
        <dsp:cNvPr id="0" name=""/>
        <dsp:cNvSpPr/>
      </dsp:nvSpPr>
      <dsp:spPr>
        <a:xfrm>
          <a:off x="250911" y="188265"/>
          <a:ext cx="456203" cy="456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6B74E-A766-4F21-9C4E-1EEF0F4E1886}">
      <dsp:nvSpPr>
        <dsp:cNvPr id="0" name=""/>
        <dsp:cNvSpPr/>
      </dsp:nvSpPr>
      <dsp:spPr>
        <a:xfrm>
          <a:off x="958026" y="1636"/>
          <a:ext cx="3547440" cy="82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785" tIns="87785" rIns="87785" bIns="877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>
              <a:latin typeface="+mj-lt"/>
            </a:rPr>
            <a:t>Products</a:t>
          </a:r>
          <a:endParaRPr lang="en-US" sz="2100" kern="1200">
            <a:latin typeface="+mj-lt"/>
          </a:endParaRPr>
        </a:p>
      </dsp:txBody>
      <dsp:txXfrm>
        <a:off x="958026" y="1636"/>
        <a:ext cx="3547440" cy="829460"/>
      </dsp:txXfrm>
    </dsp:sp>
    <dsp:sp modelId="{71212E7A-A697-4EEF-BCF1-7BEFD2A80F59}">
      <dsp:nvSpPr>
        <dsp:cNvPr id="0" name=""/>
        <dsp:cNvSpPr/>
      </dsp:nvSpPr>
      <dsp:spPr>
        <a:xfrm>
          <a:off x="0" y="1038462"/>
          <a:ext cx="4505467" cy="829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5F5D4-CACF-4F67-A166-5CAC5F609D5B}">
      <dsp:nvSpPr>
        <dsp:cNvPr id="0" name=""/>
        <dsp:cNvSpPr/>
      </dsp:nvSpPr>
      <dsp:spPr>
        <a:xfrm>
          <a:off x="250911" y="1225090"/>
          <a:ext cx="456203" cy="456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C6FFC-C740-4038-BD05-DA60F96ABDFC}">
      <dsp:nvSpPr>
        <dsp:cNvPr id="0" name=""/>
        <dsp:cNvSpPr/>
      </dsp:nvSpPr>
      <dsp:spPr>
        <a:xfrm>
          <a:off x="958026" y="1038462"/>
          <a:ext cx="3547440" cy="82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785" tIns="87785" rIns="87785" bIns="877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100" kern="1200" err="1">
              <a:latin typeface="+mj-lt"/>
            </a:rPr>
            <a:t>Customers</a:t>
          </a:r>
          <a:r>
            <a:rPr lang="nl-NL" sz="2100" kern="1200">
              <a:latin typeface="+mj-lt"/>
            </a:rPr>
            <a:t> and </a:t>
          </a:r>
          <a:r>
            <a:rPr lang="nl-NL" sz="2100" kern="1200" err="1">
              <a:latin typeface="+mj-lt"/>
            </a:rPr>
            <a:t>their</a:t>
          </a:r>
          <a:r>
            <a:rPr lang="nl-NL" sz="2100" kern="1200">
              <a:latin typeface="+mj-lt"/>
            </a:rPr>
            <a:t> </a:t>
          </a:r>
          <a:r>
            <a:rPr lang="nl-NL" sz="2100" kern="1200" err="1">
              <a:latin typeface="+mj-lt"/>
            </a:rPr>
            <a:t>behaviour</a:t>
          </a:r>
          <a:endParaRPr lang="en-US" sz="2100" kern="1200">
            <a:latin typeface="+mj-lt"/>
          </a:endParaRPr>
        </a:p>
      </dsp:txBody>
      <dsp:txXfrm>
        <a:off x="958026" y="1038462"/>
        <a:ext cx="3547440" cy="829460"/>
      </dsp:txXfrm>
    </dsp:sp>
    <dsp:sp modelId="{5F79C50D-A3CE-456D-94BC-99C2B2E8F126}">
      <dsp:nvSpPr>
        <dsp:cNvPr id="0" name=""/>
        <dsp:cNvSpPr/>
      </dsp:nvSpPr>
      <dsp:spPr>
        <a:xfrm>
          <a:off x="0" y="2075287"/>
          <a:ext cx="4505467" cy="829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DEB4F-236C-40D5-A603-09648C75ABA3}">
      <dsp:nvSpPr>
        <dsp:cNvPr id="0" name=""/>
        <dsp:cNvSpPr/>
      </dsp:nvSpPr>
      <dsp:spPr>
        <a:xfrm>
          <a:off x="250911" y="2261916"/>
          <a:ext cx="456203" cy="456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87C91-549C-48C4-BEBB-1AC712D6D4B6}">
      <dsp:nvSpPr>
        <dsp:cNvPr id="0" name=""/>
        <dsp:cNvSpPr/>
      </dsp:nvSpPr>
      <dsp:spPr>
        <a:xfrm>
          <a:off x="958026" y="2075287"/>
          <a:ext cx="3547440" cy="82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785" tIns="87785" rIns="87785" bIns="877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+mj-lt"/>
            </a:rPr>
            <a:t>Employees and their behaviour</a:t>
          </a:r>
        </a:p>
      </dsp:txBody>
      <dsp:txXfrm>
        <a:off x="958026" y="2075287"/>
        <a:ext cx="3547440" cy="829460"/>
      </dsp:txXfrm>
    </dsp:sp>
    <dsp:sp modelId="{19DF2FB8-436E-4275-85EF-4AEFF88D2B46}">
      <dsp:nvSpPr>
        <dsp:cNvPr id="0" name=""/>
        <dsp:cNvSpPr/>
      </dsp:nvSpPr>
      <dsp:spPr>
        <a:xfrm>
          <a:off x="0" y="3112113"/>
          <a:ext cx="4505467" cy="8294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67479-F1A1-49B3-B215-0B092E02BEC9}">
      <dsp:nvSpPr>
        <dsp:cNvPr id="0" name=""/>
        <dsp:cNvSpPr/>
      </dsp:nvSpPr>
      <dsp:spPr>
        <a:xfrm>
          <a:off x="250911" y="3298741"/>
          <a:ext cx="456203" cy="456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5D9EF-04E0-4B22-81A7-FD6EB0EA178B}">
      <dsp:nvSpPr>
        <dsp:cNvPr id="0" name=""/>
        <dsp:cNvSpPr/>
      </dsp:nvSpPr>
      <dsp:spPr>
        <a:xfrm>
          <a:off x="958026" y="3112113"/>
          <a:ext cx="3547440" cy="82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785" tIns="87785" rIns="87785" bIns="8778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+mj-lt"/>
            </a:rPr>
            <a:t>Location and route analysis</a:t>
          </a:r>
        </a:p>
      </dsp:txBody>
      <dsp:txXfrm>
        <a:off x="958026" y="3112113"/>
        <a:ext cx="3547440" cy="829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B86D1-532A-4DAE-BD8C-A29940C34040}">
      <dsp:nvSpPr>
        <dsp:cNvPr id="0" name=""/>
        <dsp:cNvSpPr/>
      </dsp:nvSpPr>
      <dsp:spPr>
        <a:xfrm>
          <a:off x="0" y="508885"/>
          <a:ext cx="7932419" cy="9394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4759CC-2EA1-4784-9D76-44C11AD33CE5}">
      <dsp:nvSpPr>
        <dsp:cNvPr id="0" name=""/>
        <dsp:cNvSpPr/>
      </dsp:nvSpPr>
      <dsp:spPr>
        <a:xfrm>
          <a:off x="284192" y="720268"/>
          <a:ext cx="516714" cy="5167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A6224-B244-407D-9925-6F9B83A4A754}">
      <dsp:nvSpPr>
        <dsp:cNvPr id="0" name=""/>
        <dsp:cNvSpPr/>
      </dsp:nvSpPr>
      <dsp:spPr>
        <a:xfrm>
          <a:off x="1085099" y="508885"/>
          <a:ext cx="3569588" cy="93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28" tIns="99428" rIns="99428" bIns="9942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>
              <a:latin typeface="+mj-lt"/>
            </a:rPr>
            <a:t>Basic </a:t>
          </a:r>
          <a:r>
            <a:rPr lang="nl-BE" sz="2300" kern="1200" err="1">
              <a:latin typeface="+mj-lt"/>
            </a:rPr>
            <a:t>guidelines</a:t>
          </a:r>
          <a:r>
            <a:rPr lang="nl-BE" sz="2300" kern="1200">
              <a:latin typeface="+mj-lt"/>
            </a:rPr>
            <a:t> </a:t>
          </a:r>
          <a:r>
            <a:rPr lang="nl-BE" sz="2300" kern="1200" err="1">
              <a:latin typeface="+mj-lt"/>
            </a:rPr>
            <a:t>for</a:t>
          </a:r>
          <a:r>
            <a:rPr lang="nl-BE" sz="2300" kern="1200">
              <a:latin typeface="+mj-lt"/>
            </a:rPr>
            <a:t> </a:t>
          </a:r>
          <a:r>
            <a:rPr lang="nl-BE" sz="2300" kern="1200" err="1">
              <a:latin typeface="+mj-lt"/>
            </a:rPr>
            <a:t>the</a:t>
          </a:r>
          <a:r>
            <a:rPr lang="nl-BE" sz="2300" kern="1200">
              <a:latin typeface="+mj-lt"/>
            </a:rPr>
            <a:t> employees</a:t>
          </a:r>
          <a:endParaRPr lang="en-US" sz="2300" kern="1200">
            <a:latin typeface="+mj-lt"/>
          </a:endParaRPr>
        </a:p>
      </dsp:txBody>
      <dsp:txXfrm>
        <a:off x="1085099" y="508885"/>
        <a:ext cx="3569588" cy="939480"/>
      </dsp:txXfrm>
    </dsp:sp>
    <dsp:sp modelId="{BFDA2341-6294-405B-B6F9-A68BB49E9BA9}">
      <dsp:nvSpPr>
        <dsp:cNvPr id="0" name=""/>
        <dsp:cNvSpPr/>
      </dsp:nvSpPr>
      <dsp:spPr>
        <a:xfrm>
          <a:off x="4654688" y="508885"/>
          <a:ext cx="3277730" cy="93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28" tIns="99428" rIns="99428" bIns="99428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200" kern="1200">
              <a:latin typeface="+mj-lt"/>
            </a:rPr>
            <a:t>Hand Ice</a:t>
          </a:r>
          <a:endParaRPr lang="en-US" sz="1200" kern="1200">
            <a:latin typeface="+mj-lt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200" kern="1200">
              <a:latin typeface="+mj-lt"/>
            </a:rPr>
            <a:t>Same product family</a:t>
          </a:r>
          <a:endParaRPr lang="en-US" sz="1200" kern="1200">
            <a:latin typeface="+mj-lt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200" kern="1200">
              <a:latin typeface="+mj-lt"/>
            </a:rPr>
            <a:t>Product catalogue</a:t>
          </a:r>
          <a:endParaRPr lang="en-US" sz="1200" kern="1200">
            <a:latin typeface="+mj-lt"/>
          </a:endParaRPr>
        </a:p>
      </dsp:txBody>
      <dsp:txXfrm>
        <a:off x="4654688" y="508885"/>
        <a:ext cx="3277730" cy="939480"/>
      </dsp:txXfrm>
    </dsp:sp>
    <dsp:sp modelId="{D1B43532-1DB2-457D-8567-4DF907357820}">
      <dsp:nvSpPr>
        <dsp:cNvPr id="0" name=""/>
        <dsp:cNvSpPr/>
      </dsp:nvSpPr>
      <dsp:spPr>
        <a:xfrm>
          <a:off x="0" y="1683235"/>
          <a:ext cx="7932419" cy="9394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5D6D9-A244-41C4-BF05-861E66678422}">
      <dsp:nvSpPr>
        <dsp:cNvPr id="0" name=""/>
        <dsp:cNvSpPr/>
      </dsp:nvSpPr>
      <dsp:spPr>
        <a:xfrm>
          <a:off x="284192" y="1894618"/>
          <a:ext cx="516714" cy="5167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48396-BDEB-4062-BDB2-A97D9B511A20}">
      <dsp:nvSpPr>
        <dsp:cNvPr id="0" name=""/>
        <dsp:cNvSpPr/>
      </dsp:nvSpPr>
      <dsp:spPr>
        <a:xfrm>
          <a:off x="1085099" y="1683235"/>
          <a:ext cx="3569588" cy="93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28" tIns="99428" rIns="99428" bIns="99428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300" kern="1200">
              <a:latin typeface="+mj-lt"/>
            </a:rPr>
            <a:t>Customer based product recommendations</a:t>
          </a:r>
          <a:endParaRPr lang="en-US" sz="2300" kern="1200">
            <a:latin typeface="+mj-lt"/>
          </a:endParaRPr>
        </a:p>
      </dsp:txBody>
      <dsp:txXfrm>
        <a:off x="1085099" y="1683235"/>
        <a:ext cx="3569588" cy="939480"/>
      </dsp:txXfrm>
    </dsp:sp>
    <dsp:sp modelId="{E146A830-C938-40F1-8234-7D309F9A1DDC}">
      <dsp:nvSpPr>
        <dsp:cNvPr id="0" name=""/>
        <dsp:cNvSpPr/>
      </dsp:nvSpPr>
      <dsp:spPr>
        <a:xfrm>
          <a:off x="4654688" y="1683235"/>
          <a:ext cx="3277730" cy="939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428" tIns="99428" rIns="99428" bIns="99428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200" kern="1200">
              <a:latin typeface="+mj-lt"/>
            </a:rPr>
            <a:t>Based on sales history</a:t>
          </a:r>
          <a:endParaRPr lang="en-US" sz="1200" kern="1200">
            <a:latin typeface="+mj-lt"/>
          </a:endParaRP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200" kern="1200">
              <a:latin typeface="+mj-lt"/>
            </a:rPr>
            <a:t>Based on similar customers</a:t>
          </a:r>
          <a:endParaRPr lang="en-US" sz="1200" kern="1200">
            <a:latin typeface="+mj-lt"/>
          </a:endParaRPr>
        </a:p>
      </dsp:txBody>
      <dsp:txXfrm>
        <a:off x="4654688" y="1683235"/>
        <a:ext cx="3277730" cy="939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767B2-077F-452D-AC66-241260191F42}">
      <dsp:nvSpPr>
        <dsp:cNvPr id="0" name=""/>
        <dsp:cNvSpPr/>
      </dsp:nvSpPr>
      <dsp:spPr>
        <a:xfrm>
          <a:off x="0" y="1417"/>
          <a:ext cx="8520600" cy="7186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2C9B2-241C-4A2D-9E53-ED3132578B46}">
      <dsp:nvSpPr>
        <dsp:cNvPr id="0" name=""/>
        <dsp:cNvSpPr/>
      </dsp:nvSpPr>
      <dsp:spPr>
        <a:xfrm>
          <a:off x="217390" y="163113"/>
          <a:ext cx="395254" cy="3952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47156-B981-4454-B400-B20A9D4B70A9}">
      <dsp:nvSpPr>
        <dsp:cNvPr id="0" name=""/>
        <dsp:cNvSpPr/>
      </dsp:nvSpPr>
      <dsp:spPr>
        <a:xfrm>
          <a:off x="830035" y="1417"/>
          <a:ext cx="7690564" cy="71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57" tIns="76057" rIns="76057" bIns="7605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err="1"/>
            <a:t>Reward</a:t>
          </a:r>
          <a:r>
            <a:rPr lang="nl-NL" sz="2200" kern="1200"/>
            <a:t> </a:t>
          </a:r>
          <a:r>
            <a:rPr lang="nl-NL" sz="2200" kern="1200" err="1"/>
            <a:t>your</a:t>
          </a:r>
          <a:r>
            <a:rPr lang="nl-NL" sz="2200" kern="1200"/>
            <a:t> best CLV </a:t>
          </a:r>
          <a:r>
            <a:rPr lang="nl-NL" sz="2200" kern="1200" err="1"/>
            <a:t>customers</a:t>
          </a:r>
          <a:endParaRPr lang="en-US" sz="2200" kern="1200"/>
        </a:p>
      </dsp:txBody>
      <dsp:txXfrm>
        <a:off x="830035" y="1417"/>
        <a:ext cx="7690564" cy="718645"/>
      </dsp:txXfrm>
    </dsp:sp>
    <dsp:sp modelId="{878851E1-5BC4-43FF-A539-AD493520A5AA}">
      <dsp:nvSpPr>
        <dsp:cNvPr id="0" name=""/>
        <dsp:cNvSpPr/>
      </dsp:nvSpPr>
      <dsp:spPr>
        <a:xfrm>
          <a:off x="0" y="899724"/>
          <a:ext cx="8520600" cy="7186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6DE062-00C8-4A37-93A8-E2A469A11D49}">
      <dsp:nvSpPr>
        <dsp:cNvPr id="0" name=""/>
        <dsp:cNvSpPr/>
      </dsp:nvSpPr>
      <dsp:spPr>
        <a:xfrm>
          <a:off x="217390" y="1061419"/>
          <a:ext cx="395254" cy="3952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0C382-5564-4F31-B7F5-29B10EF5E566}">
      <dsp:nvSpPr>
        <dsp:cNvPr id="0" name=""/>
        <dsp:cNvSpPr/>
      </dsp:nvSpPr>
      <dsp:spPr>
        <a:xfrm>
          <a:off x="830035" y="899724"/>
          <a:ext cx="7690564" cy="71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57" tIns="76057" rIns="76057" bIns="7605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err="1"/>
            <a:t>Increase</a:t>
          </a:r>
          <a:r>
            <a:rPr lang="nl-NL" sz="1800" kern="1200"/>
            <a:t> customer </a:t>
          </a:r>
          <a:r>
            <a:rPr lang="nl-NL" sz="1800" kern="1200" err="1"/>
            <a:t>relationships</a:t>
          </a:r>
          <a:br>
            <a:rPr lang="nl-NL" sz="1800" kern="1200"/>
          </a:br>
          <a:r>
            <a:rPr lang="nl-NL" sz="1400" kern="1200"/>
            <a:t>-&gt; Discounts, </a:t>
          </a:r>
          <a:r>
            <a:rPr lang="nl-NL" sz="1400" kern="1200" err="1"/>
            <a:t>loyalty</a:t>
          </a:r>
          <a:r>
            <a:rPr lang="nl-NL" sz="1400" kern="1200"/>
            <a:t> program, samples </a:t>
          </a:r>
          <a:r>
            <a:rPr lang="nl-NL" sz="1400" kern="1200" err="1"/>
            <a:t>etc</a:t>
          </a:r>
          <a:endParaRPr lang="en-US" sz="1800" kern="1200"/>
        </a:p>
      </dsp:txBody>
      <dsp:txXfrm>
        <a:off x="830035" y="899724"/>
        <a:ext cx="7690564" cy="718645"/>
      </dsp:txXfrm>
    </dsp:sp>
    <dsp:sp modelId="{F9E686E4-2291-44C0-B3EA-F88BD1F912C2}">
      <dsp:nvSpPr>
        <dsp:cNvPr id="0" name=""/>
        <dsp:cNvSpPr/>
      </dsp:nvSpPr>
      <dsp:spPr>
        <a:xfrm>
          <a:off x="0" y="1798030"/>
          <a:ext cx="8520600" cy="7186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3119B-37F7-40FA-9EFF-1DEB15C60193}">
      <dsp:nvSpPr>
        <dsp:cNvPr id="0" name=""/>
        <dsp:cNvSpPr/>
      </dsp:nvSpPr>
      <dsp:spPr>
        <a:xfrm>
          <a:off x="217390" y="1959725"/>
          <a:ext cx="395254" cy="3952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9CF14-D210-4B1B-A5E0-0193D181D0E6}">
      <dsp:nvSpPr>
        <dsp:cNvPr id="0" name=""/>
        <dsp:cNvSpPr/>
      </dsp:nvSpPr>
      <dsp:spPr>
        <a:xfrm>
          <a:off x="830035" y="1798030"/>
          <a:ext cx="7690564" cy="71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57" tIns="76057" rIns="76057" bIns="7605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err="1"/>
            <a:t>Work</a:t>
          </a:r>
          <a:r>
            <a:rPr lang="nl-NL" sz="2200" kern="1200"/>
            <a:t> on </a:t>
          </a:r>
          <a:r>
            <a:rPr lang="nl-NL" sz="2200" kern="1200" err="1"/>
            <a:t>promos</a:t>
          </a:r>
          <a:r>
            <a:rPr lang="nl-NL" sz="2200" kern="1200"/>
            <a:t> </a:t>
          </a:r>
          <a:r>
            <a:rPr lang="nl-NL" sz="2200" kern="1200" err="1"/>
            <a:t>for</a:t>
          </a:r>
          <a:r>
            <a:rPr lang="nl-NL" sz="2200" kern="1200"/>
            <a:t> Spring and Ice Cakes </a:t>
          </a:r>
          <a:r>
            <a:rPr lang="nl-NL" sz="1200" kern="1200"/>
            <a:t>(</a:t>
          </a:r>
          <a:r>
            <a:rPr lang="nl-NL" sz="1200" kern="1200" err="1"/>
            <a:t>Churners</a:t>
          </a:r>
          <a:r>
            <a:rPr lang="nl-NL" sz="1200" kern="1200"/>
            <a:t>)</a:t>
          </a:r>
          <a:endParaRPr lang="en-US" sz="2200" kern="1200"/>
        </a:p>
      </dsp:txBody>
      <dsp:txXfrm>
        <a:off x="830035" y="1798030"/>
        <a:ext cx="7690564" cy="718645"/>
      </dsp:txXfrm>
    </dsp:sp>
    <dsp:sp modelId="{C86E07FB-CF66-46F8-8560-C2D9044366BF}">
      <dsp:nvSpPr>
        <dsp:cNvPr id="0" name=""/>
        <dsp:cNvSpPr/>
      </dsp:nvSpPr>
      <dsp:spPr>
        <a:xfrm>
          <a:off x="0" y="2696336"/>
          <a:ext cx="8520600" cy="7186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DD338-F37C-4F39-9560-4AB094D46E23}">
      <dsp:nvSpPr>
        <dsp:cNvPr id="0" name=""/>
        <dsp:cNvSpPr/>
      </dsp:nvSpPr>
      <dsp:spPr>
        <a:xfrm>
          <a:off x="217390" y="2858032"/>
          <a:ext cx="395254" cy="3952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8D7B6-EA5A-47F5-AABD-AC86A93D8B95}">
      <dsp:nvSpPr>
        <dsp:cNvPr id="0" name=""/>
        <dsp:cNvSpPr/>
      </dsp:nvSpPr>
      <dsp:spPr>
        <a:xfrm>
          <a:off x="830035" y="2696336"/>
          <a:ext cx="7690564" cy="718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057" tIns="76057" rIns="76057" bIns="7605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Opinions matter: look at reviews they show churners!</a:t>
          </a:r>
        </a:p>
      </dsp:txBody>
      <dsp:txXfrm>
        <a:off x="830035" y="2696336"/>
        <a:ext cx="7690564" cy="718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1EBC7-EB38-EF4B-831A-5DC0CDBB0F18}">
      <dsp:nvSpPr>
        <dsp:cNvPr id="0" name=""/>
        <dsp:cNvSpPr/>
      </dsp:nvSpPr>
      <dsp:spPr>
        <a:xfrm>
          <a:off x="0" y="1070511"/>
          <a:ext cx="4505467" cy="1802186"/>
        </a:xfrm>
        <a:prstGeom prst="leftRightRibbon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DC024-9BB6-4342-8201-8784258C1559}">
      <dsp:nvSpPr>
        <dsp:cNvPr id="0" name=""/>
        <dsp:cNvSpPr/>
      </dsp:nvSpPr>
      <dsp:spPr>
        <a:xfrm>
          <a:off x="540656" y="1385894"/>
          <a:ext cx="1486804" cy="883071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452" rIns="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>
              <a:latin typeface="+mj-lt"/>
            </a:rPr>
            <a:t>Only 1 of the 46 employees speaks French</a:t>
          </a:r>
          <a:endParaRPr lang="nl-NL" sz="1700" kern="1200">
            <a:latin typeface="+mj-lt"/>
          </a:endParaRPr>
        </a:p>
      </dsp:txBody>
      <dsp:txXfrm>
        <a:off x="540656" y="1385894"/>
        <a:ext cx="1486804" cy="883071"/>
      </dsp:txXfrm>
    </dsp:sp>
    <dsp:sp modelId="{87A1851D-15AF-304E-9968-1EA07C2B8F4A}">
      <dsp:nvSpPr>
        <dsp:cNvPr id="0" name=""/>
        <dsp:cNvSpPr/>
      </dsp:nvSpPr>
      <dsp:spPr>
        <a:xfrm>
          <a:off x="2252733" y="1674244"/>
          <a:ext cx="1757132" cy="883071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0452" rIns="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700" kern="1200">
              <a:latin typeface="+mj-lt"/>
            </a:rPr>
            <a:t>Only 6 of the 5703 customers speaks French</a:t>
          </a:r>
          <a:endParaRPr lang="nl-NL" sz="1700" kern="1200">
            <a:latin typeface="+mj-lt"/>
          </a:endParaRPr>
        </a:p>
      </dsp:txBody>
      <dsp:txXfrm>
        <a:off x="2252733" y="1674244"/>
        <a:ext cx="1757132" cy="8830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BB958-E695-4B3A-B738-A851C81D581A}">
      <dsp:nvSpPr>
        <dsp:cNvPr id="0" name=""/>
        <dsp:cNvSpPr/>
      </dsp:nvSpPr>
      <dsp:spPr>
        <a:xfrm>
          <a:off x="682800" y="80817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0E5D3-BFF3-4BA1-BD1F-018E2499ECC9}">
      <dsp:nvSpPr>
        <dsp:cNvPr id="0" name=""/>
        <dsp:cNvSpPr/>
      </dsp:nvSpPr>
      <dsp:spPr>
        <a:xfrm>
          <a:off x="187800" y="188822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General location of our customers</a:t>
          </a:r>
          <a:endParaRPr lang="en-US" sz="1800" kern="1200"/>
        </a:p>
      </dsp:txBody>
      <dsp:txXfrm>
        <a:off x="187800" y="1888221"/>
        <a:ext cx="1800000" cy="720000"/>
      </dsp:txXfrm>
    </dsp:sp>
    <dsp:sp modelId="{5F14AF45-80F6-417A-9106-FE4C0C8DEB8B}">
      <dsp:nvSpPr>
        <dsp:cNvPr id="0" name=""/>
        <dsp:cNvSpPr/>
      </dsp:nvSpPr>
      <dsp:spPr>
        <a:xfrm>
          <a:off x="2797800" y="80817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BD1A3-929C-41B5-87AB-08BD6F4DD898}">
      <dsp:nvSpPr>
        <dsp:cNvPr id="0" name=""/>
        <dsp:cNvSpPr/>
      </dsp:nvSpPr>
      <dsp:spPr>
        <a:xfrm>
          <a:off x="2302800" y="188822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err="1"/>
            <a:t>Current</a:t>
          </a:r>
          <a:r>
            <a:rPr lang="nl-NL" sz="1800" kern="1200"/>
            <a:t> routes</a:t>
          </a:r>
          <a:endParaRPr lang="en-US" sz="1800" kern="1200"/>
        </a:p>
      </dsp:txBody>
      <dsp:txXfrm>
        <a:off x="2302800" y="1888221"/>
        <a:ext cx="1800000" cy="720000"/>
      </dsp:txXfrm>
    </dsp:sp>
    <dsp:sp modelId="{2A9DF6F4-13B0-4147-8C90-3FA9E7EC4D62}">
      <dsp:nvSpPr>
        <dsp:cNvPr id="0" name=""/>
        <dsp:cNvSpPr/>
      </dsp:nvSpPr>
      <dsp:spPr>
        <a:xfrm>
          <a:off x="4912800" y="80817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B1B27-58D9-4E32-BCB8-7A235706DF61}">
      <dsp:nvSpPr>
        <dsp:cNvPr id="0" name=""/>
        <dsp:cNvSpPr/>
      </dsp:nvSpPr>
      <dsp:spPr>
        <a:xfrm>
          <a:off x="4417800" y="188822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Potential changes: routes</a:t>
          </a:r>
          <a:endParaRPr lang="en-US" sz="1800" kern="1200"/>
        </a:p>
      </dsp:txBody>
      <dsp:txXfrm>
        <a:off x="4417800" y="1888221"/>
        <a:ext cx="1800000" cy="720000"/>
      </dsp:txXfrm>
    </dsp:sp>
    <dsp:sp modelId="{3055A737-44B5-439E-89F6-F7C5CA03D201}">
      <dsp:nvSpPr>
        <dsp:cNvPr id="0" name=""/>
        <dsp:cNvSpPr/>
      </dsp:nvSpPr>
      <dsp:spPr>
        <a:xfrm>
          <a:off x="7027800" y="80817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AD524-3995-4A5D-B22F-999E7606F88A}">
      <dsp:nvSpPr>
        <dsp:cNvPr id="0" name=""/>
        <dsp:cNvSpPr/>
      </dsp:nvSpPr>
      <dsp:spPr>
        <a:xfrm>
          <a:off x="6532800" y="188822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Potential changes:depots</a:t>
          </a:r>
          <a:endParaRPr lang="en-US" sz="1800" kern="1200"/>
        </a:p>
      </dsp:txBody>
      <dsp:txXfrm>
        <a:off x="6532800" y="1888221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528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9e6ce245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9e6ce245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652c083a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652c083a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nl-B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a0562c1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a0562c1d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1056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9e6ce2452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9e6ce2452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9e6ce2452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9e6ce2452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9e6ce24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9e6ce24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9e6ce245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9e6ce245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210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9e6ce245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9e6ce245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General intro and everyone introduces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64c09baf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64c09baf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64c09ba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64c09ba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64c09baf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64c09baf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79171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64c09ba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64c09ba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68215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9e6ce245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9e6ce245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9e6ce245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9e6ce245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9d36d25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9d36d25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9e6ce245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9e6ce245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9e6ce2452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9e6ce2452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9e6ce24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9e6ce24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9e6ce24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f9e6ce24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9e6ce245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9e6ce245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92042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9e6ce245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9e6ce245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9e6ce245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9e6ce245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9e6ce245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9e6ce245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9e6ce2452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9e6ce2452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9e6ce245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9e6ce245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86481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9e6ce24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9e6ce24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7203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2656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251970" y="889863"/>
            <a:ext cx="6636259" cy="3358450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428" y="1556628"/>
            <a:ext cx="6509936" cy="1311547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9600" spc="-267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428" y="2929700"/>
            <a:ext cx="6505070" cy="99194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3200" b="0">
                <a:solidFill>
                  <a:srgbClr val="FFFEFF"/>
                </a:solidFill>
              </a:defRPr>
            </a:lvl1pPr>
            <a:lvl2pPr marL="812810" indent="0" algn="ctr">
              <a:buNone/>
              <a:defRPr sz="3200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5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2488" y="596039"/>
            <a:ext cx="4706276" cy="394281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0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5789211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55578" y="1762444"/>
            <a:ext cx="2625896" cy="184233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2060" y="598834"/>
            <a:ext cx="4701467" cy="39429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40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80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4234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836" y="602389"/>
            <a:ext cx="4711405" cy="3936467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2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2444659" y="889863"/>
            <a:ext cx="4249609" cy="3358450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162" y="1556047"/>
            <a:ext cx="4117668" cy="1267043"/>
          </a:xfrm>
        </p:spPr>
        <p:txBody>
          <a:bodyPr bIns="0" anchor="b">
            <a:normAutofit/>
          </a:bodyPr>
          <a:lstStyle>
            <a:lvl1pPr algn="ctr">
              <a:defRPr sz="7822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162" y="2885138"/>
            <a:ext cx="4117667" cy="1037828"/>
          </a:xfrm>
        </p:spPr>
        <p:txBody>
          <a:bodyPr tIns="0"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0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754752"/>
            <a:ext cx="2625621" cy="1852549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659" y="602391"/>
            <a:ext cx="4702193" cy="1786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835" y="2754121"/>
            <a:ext cx="4704017" cy="17876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08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1" y="1772937"/>
            <a:ext cx="2625621" cy="1845373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853" y="602389"/>
            <a:ext cx="4698816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979" y="1116739"/>
            <a:ext cx="4698263" cy="12726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8989" y="2749415"/>
            <a:ext cx="4698311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8835" y="3263765"/>
            <a:ext cx="4699191" cy="12780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7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7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4019"/>
            <a:ext cx="2625898" cy="917474"/>
          </a:xfrm>
        </p:spPr>
        <p:txBody>
          <a:bodyPr bIns="0" anchor="b">
            <a:noAutofit/>
          </a:bodyPr>
          <a:lstStyle>
            <a:lvl1pPr algn="ctr">
              <a:defRPr sz="5689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488" y="602107"/>
            <a:ext cx="4706276" cy="393745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474" y="2685140"/>
            <a:ext cx="2625898" cy="915873"/>
          </a:xfrm>
        </p:spPr>
        <p:txBody>
          <a:bodyPr/>
          <a:lstStyle>
            <a:lvl1pPr marL="0" indent="0" algn="ctr">
              <a:buNone/>
              <a:defRPr sz="2844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5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604002" y="1273749"/>
            <a:ext cx="4456155" cy="2602816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7632" y="0"/>
            <a:ext cx="3486368" cy="51435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82" y="1770191"/>
            <a:ext cx="4332485" cy="883524"/>
          </a:xfrm>
        </p:spPr>
        <p:txBody>
          <a:bodyPr bIns="0" anchor="b">
            <a:normAutofit/>
          </a:bodyPr>
          <a:lstStyle>
            <a:lvl1pPr>
              <a:defRPr sz="6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082" y="2658759"/>
            <a:ext cx="4332485" cy="955649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FFFEFF"/>
                </a:solidFill>
              </a:defRPr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5" y="4670298"/>
            <a:ext cx="4456652" cy="24003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71283" y="240030"/>
            <a:ext cx="685800" cy="24003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5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371" y="1768794"/>
            <a:ext cx="2624000" cy="1842364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6237" y="596039"/>
            <a:ext cx="4462527" cy="394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504" y="240030"/>
            <a:ext cx="27432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240030"/>
            <a:ext cx="6858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1630437" y="1836459"/>
            <a:ext cx="3314067" cy="3194706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5934" y="518982"/>
            <a:ext cx="5821442" cy="4007298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609782" y="2413153"/>
            <a:ext cx="5219585" cy="1246856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r>
              <a:rPr lang="nl" sz="6000"/>
              <a:t>Databook:</a:t>
            </a:r>
            <a:br>
              <a:rPr lang="nl" sz="6000"/>
            </a:br>
            <a:r>
              <a:rPr lang="nl" sz="6000"/>
              <a:t>          Data Analysis</a:t>
            </a:r>
            <a:br>
              <a:rPr lang="nl" sz="3100"/>
            </a:br>
            <a:endParaRPr lang="nl" sz="3100">
              <a:cs typeface="Calibri Ligh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856152" y="3706643"/>
            <a:ext cx="5117869" cy="1859563"/>
          </a:xfrm>
          <a:prstGeom prst="rect">
            <a:avLst/>
          </a:prstGeom>
        </p:spPr>
        <p:txBody>
          <a:bodyPr spcFirstLastPara="1" vert="horz" lIns="91425" tIns="91425" rIns="91425" bIns="91425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nl" sz="1400">
                <a:latin typeface="+mj-lt"/>
                <a:cs typeface="Calibri Light"/>
              </a:rPr>
              <a:t>An </a:t>
            </a:r>
            <a:r>
              <a:rPr lang="nl" sz="1400" err="1">
                <a:latin typeface="+mj-lt"/>
                <a:cs typeface="Calibri Light"/>
              </a:rPr>
              <a:t>Bouckaert</a:t>
            </a:r>
            <a:r>
              <a:rPr lang="nl" sz="1400">
                <a:latin typeface="+mj-lt"/>
                <a:cs typeface="Calibri Light"/>
              </a:rPr>
              <a:t>    </a:t>
            </a:r>
            <a:r>
              <a:rPr lang="nl" sz="1400">
                <a:latin typeface="+mj-lt"/>
                <a:cs typeface="Calibri"/>
              </a:rPr>
              <a:t>Maarten </a:t>
            </a:r>
            <a:r>
              <a:rPr lang="nl" sz="1400" err="1">
                <a:latin typeface="+mj-lt"/>
                <a:cs typeface="Calibri"/>
              </a:rPr>
              <a:t>Durieu</a:t>
            </a:r>
            <a:r>
              <a:rPr lang="nl" sz="1400">
                <a:latin typeface="+mj-lt"/>
                <a:cs typeface="Calibri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nl" sz="1400">
                <a:latin typeface="+mj-lt"/>
                <a:cs typeface="Calibri Light"/>
              </a:rPr>
              <a:t>Sam Pauwels     </a:t>
            </a:r>
            <a:r>
              <a:rPr lang="nl" sz="1400">
                <a:latin typeface="+mj-lt"/>
                <a:cs typeface="Calibri"/>
              </a:rPr>
              <a:t>Artur </a:t>
            </a:r>
            <a:r>
              <a:rPr lang="nl" sz="1400" err="1">
                <a:latin typeface="+mj-lt"/>
                <a:cs typeface="Calibri"/>
              </a:rPr>
              <a:t>Tyvaert</a:t>
            </a:r>
            <a:endParaRPr lang="nl" sz="1400">
              <a:latin typeface="+mj-lt"/>
              <a:cs typeface="Calibri"/>
            </a:endParaRPr>
          </a:p>
          <a:p>
            <a:pPr marL="0" indent="0" algn="l">
              <a:lnSpc>
                <a:spcPct val="90000"/>
              </a:lnSpc>
            </a:pPr>
            <a:endParaRPr lang="nl" sz="180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Ovaal 2">
            <a:extLst>
              <a:ext uri="{FF2B5EF4-FFF2-40B4-BE49-F238E27FC236}">
                <a16:creationId xmlns:a16="http://schemas.microsoft.com/office/drawing/2014/main" id="{BA55BA9C-9B0F-994E-8CEA-BC4B2266A7D0}"/>
              </a:ext>
            </a:extLst>
          </p:cNvPr>
          <p:cNvSpPr/>
          <p:nvPr/>
        </p:nvSpPr>
        <p:spPr>
          <a:xfrm>
            <a:off x="7941913" y="4554634"/>
            <a:ext cx="1494110" cy="10064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F3C1695-11D4-F945-9179-5D449A58E0D0}"/>
              </a:ext>
            </a:extLst>
          </p:cNvPr>
          <p:cNvSpPr txBox="1"/>
          <p:nvPr/>
        </p:nvSpPr>
        <p:spPr>
          <a:xfrm>
            <a:off x="8230590" y="4750067"/>
            <a:ext cx="910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>
                <a:solidFill>
                  <a:schemeClr val="bg1"/>
                </a:solidFill>
                <a:latin typeface="+mj-lt"/>
              </a:rPr>
              <a:t>Group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Red toy person in front of two lines of white figures">
            <a:extLst>
              <a:ext uri="{FF2B5EF4-FFF2-40B4-BE49-F238E27FC236}">
                <a16:creationId xmlns:a16="http://schemas.microsoft.com/office/drawing/2014/main" id="{A90118D8-4931-4073-9B81-AD286779D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17" r="-2" b="8072"/>
          <a:stretch/>
        </p:blipFill>
        <p:spPr>
          <a:xfrm>
            <a:off x="20" y="10"/>
            <a:ext cx="9136783" cy="3160438"/>
          </a:xfrm>
          <a:prstGeom prst="rect">
            <a:avLst/>
          </a:prstGeom>
          <a:ln w="12700">
            <a:noFill/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717"/>
            <a:ext cx="9144574" cy="1328455"/>
            <a:chOff x="1" y="3893141"/>
            <a:chExt cx="12192755" cy="1771275"/>
          </a:xfrm>
        </p:grpSpPr>
        <p:sp>
          <p:nvSpPr>
            <p:cNvPr id="58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D78EFCB-91BF-2043-B972-32E538DC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461" y="3401016"/>
            <a:ext cx="6625241" cy="545811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3600">
                <a:solidFill>
                  <a:srgbClr val="FFFEFF"/>
                </a:solidFill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710050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9B060F3-8D04-48D1-898D-4D14FB088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7373" y="720090"/>
            <a:ext cx="4133850" cy="3128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SzPct val="110000"/>
              <a:buFont typeface="Wingdings" panose="05000000000000000000" pitchFamily="2" charset="2"/>
              <a:buChar char="§"/>
            </a:pPr>
            <a:endParaRPr lang="en-US"/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1447D5D2-8BF8-4DAE-9272-9C9CA30AAFA7}"/>
              </a:ext>
            </a:extLst>
          </p:cNvPr>
          <p:cNvGrpSpPr/>
          <p:nvPr/>
        </p:nvGrpSpPr>
        <p:grpSpPr>
          <a:xfrm>
            <a:off x="809621" y="382787"/>
            <a:ext cx="7354493" cy="3632596"/>
            <a:chOff x="1527274" y="470205"/>
            <a:chExt cx="5769609" cy="2898410"/>
          </a:xfrm>
        </p:grpSpPr>
        <p:pic>
          <p:nvPicPr>
            <p:cNvPr id="62" name="Afbeelding 61">
              <a:extLst>
                <a:ext uri="{FF2B5EF4-FFF2-40B4-BE49-F238E27FC236}">
                  <a16:creationId xmlns:a16="http://schemas.microsoft.com/office/drawing/2014/main" id="{C3798C64-9603-4D57-BF86-338758487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3861" y="470205"/>
              <a:ext cx="5443022" cy="2898410"/>
            </a:xfrm>
            <a:prstGeom prst="rect">
              <a:avLst/>
            </a:prstGeom>
          </p:spPr>
        </p:pic>
        <p:sp>
          <p:nvSpPr>
            <p:cNvPr id="64" name="Tekstvak 63">
              <a:extLst>
                <a:ext uri="{FF2B5EF4-FFF2-40B4-BE49-F238E27FC236}">
                  <a16:creationId xmlns:a16="http://schemas.microsoft.com/office/drawing/2014/main" id="{1EB2031B-287A-4345-94A7-17B025C5441A}"/>
                </a:ext>
              </a:extLst>
            </p:cNvPr>
            <p:cNvSpPr txBox="1"/>
            <p:nvPr/>
          </p:nvSpPr>
          <p:spPr>
            <a:xfrm rot="16200000">
              <a:off x="309563" y="1743075"/>
              <a:ext cx="2743200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nl-NL"/>
                <a:t>Revenue</a:t>
              </a:r>
            </a:p>
          </p:txBody>
        </p:sp>
      </p:grpSp>
      <p:sp>
        <p:nvSpPr>
          <p:cNvPr id="65" name="Google Shape;111;p22">
            <a:extLst>
              <a:ext uri="{FF2B5EF4-FFF2-40B4-BE49-F238E27FC236}">
                <a16:creationId xmlns:a16="http://schemas.microsoft.com/office/drawing/2014/main" id="{ABFC038E-5C3F-4E6A-82A2-155DAA9A53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2292" y="4517078"/>
            <a:ext cx="7076364" cy="592255"/>
          </a:xfrm>
          <a:prstGeom prst="rect">
            <a:avLst/>
          </a:prstGeom>
        </p:spPr>
        <p:txBody>
          <a:bodyPr spcFirstLastPara="1" vert="horz" lIns="228600" tIns="228600" rIns="228600" bIns="0" rtlCol="0" anchor="ctr" anchorCtr="0">
            <a:normAutofit fontScale="90000"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ct val="39285"/>
            </a:pPr>
            <a:r>
              <a:rPr lang="en-US" sz="3600">
                <a:solidFill>
                  <a:schemeClr val="bg1"/>
                </a:solidFill>
              </a:rPr>
              <a:t>Buying patterns per weekday</a:t>
            </a:r>
          </a:p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1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CB4DA44-742C-414B-BA05-633FAAFEB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270" name="Freeform 5">
              <a:extLst>
                <a:ext uri="{FF2B5EF4-FFF2-40B4-BE49-F238E27FC236}">
                  <a16:creationId xmlns:a16="http://schemas.microsoft.com/office/drawing/2014/main" id="{646F5217-C700-42DF-A991-60041BF8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1" name="Freeform 6">
              <a:extLst>
                <a:ext uri="{FF2B5EF4-FFF2-40B4-BE49-F238E27FC236}">
                  <a16:creationId xmlns:a16="http://schemas.microsoft.com/office/drawing/2014/main" id="{86B42890-A2EB-4CD5-B95E-28BB1B9DC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2" name="Freeform 7">
              <a:extLst>
                <a:ext uri="{FF2B5EF4-FFF2-40B4-BE49-F238E27FC236}">
                  <a16:creationId xmlns:a16="http://schemas.microsoft.com/office/drawing/2014/main" id="{3C4C7C00-4C35-4304-971D-F6545F151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3" name="Freeform 8">
              <a:extLst>
                <a:ext uri="{FF2B5EF4-FFF2-40B4-BE49-F238E27FC236}">
                  <a16:creationId xmlns:a16="http://schemas.microsoft.com/office/drawing/2014/main" id="{062703B6-D095-40E9-AED8-A3895537F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4" name="Freeform 9">
              <a:extLst>
                <a:ext uri="{FF2B5EF4-FFF2-40B4-BE49-F238E27FC236}">
                  <a16:creationId xmlns:a16="http://schemas.microsoft.com/office/drawing/2014/main" id="{055808A0-E0B8-4AC4-B721-4A61DF27E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5" name="Freeform 10">
              <a:extLst>
                <a:ext uri="{FF2B5EF4-FFF2-40B4-BE49-F238E27FC236}">
                  <a16:creationId xmlns:a16="http://schemas.microsoft.com/office/drawing/2014/main" id="{A5C20225-C8C2-466D-BDA5-9CBA8CFE4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6" name="Freeform 11">
              <a:extLst>
                <a:ext uri="{FF2B5EF4-FFF2-40B4-BE49-F238E27FC236}">
                  <a16:creationId xmlns:a16="http://schemas.microsoft.com/office/drawing/2014/main" id="{4FE00035-FBE7-4831-851B-4FEC2CDC9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7" name="Freeform 12">
              <a:extLst>
                <a:ext uri="{FF2B5EF4-FFF2-40B4-BE49-F238E27FC236}">
                  <a16:creationId xmlns:a16="http://schemas.microsoft.com/office/drawing/2014/main" id="{F6E5955C-9D0F-4D45-941B-38C00DCB5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8" name="Freeform 13">
              <a:extLst>
                <a:ext uri="{FF2B5EF4-FFF2-40B4-BE49-F238E27FC236}">
                  <a16:creationId xmlns:a16="http://schemas.microsoft.com/office/drawing/2014/main" id="{28A4AF89-C648-4D4F-9728-5EE6996F8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9" name="Freeform 14">
              <a:extLst>
                <a:ext uri="{FF2B5EF4-FFF2-40B4-BE49-F238E27FC236}">
                  <a16:creationId xmlns:a16="http://schemas.microsoft.com/office/drawing/2014/main" id="{2AE30D5F-611C-4C24-B74D-EE52F199B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0" name="Freeform 15">
              <a:extLst>
                <a:ext uri="{FF2B5EF4-FFF2-40B4-BE49-F238E27FC236}">
                  <a16:creationId xmlns:a16="http://schemas.microsoft.com/office/drawing/2014/main" id="{B1313FCA-52AA-4767-BA27-EC3674A3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1" name="Freeform 16">
              <a:extLst>
                <a:ext uri="{FF2B5EF4-FFF2-40B4-BE49-F238E27FC236}">
                  <a16:creationId xmlns:a16="http://schemas.microsoft.com/office/drawing/2014/main" id="{07FB6C5A-EFC4-4A43-AB27-6244F7CA7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2" name="Freeform 17">
              <a:extLst>
                <a:ext uri="{FF2B5EF4-FFF2-40B4-BE49-F238E27FC236}">
                  <a16:creationId xmlns:a16="http://schemas.microsoft.com/office/drawing/2014/main" id="{3BF24447-F7CC-4598-8910-FAAC7786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3" name="Freeform 18">
              <a:extLst>
                <a:ext uri="{FF2B5EF4-FFF2-40B4-BE49-F238E27FC236}">
                  <a16:creationId xmlns:a16="http://schemas.microsoft.com/office/drawing/2014/main" id="{E8C0FE7B-3A46-4ED7-9C3D-C66FB4E63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4" name="Freeform 19">
              <a:extLst>
                <a:ext uri="{FF2B5EF4-FFF2-40B4-BE49-F238E27FC236}">
                  <a16:creationId xmlns:a16="http://schemas.microsoft.com/office/drawing/2014/main" id="{C93D827F-181D-4B32-A950-DC16B774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5" name="Freeform 20">
              <a:extLst>
                <a:ext uri="{FF2B5EF4-FFF2-40B4-BE49-F238E27FC236}">
                  <a16:creationId xmlns:a16="http://schemas.microsoft.com/office/drawing/2014/main" id="{2CF17858-D8BB-42DA-ADAF-C5B7DDB1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6" name="Freeform 21">
              <a:extLst>
                <a:ext uri="{FF2B5EF4-FFF2-40B4-BE49-F238E27FC236}">
                  <a16:creationId xmlns:a16="http://schemas.microsoft.com/office/drawing/2014/main" id="{0DBFA4E1-6EAC-4206-819E-36015448E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7" name="Freeform 22">
              <a:extLst>
                <a:ext uri="{FF2B5EF4-FFF2-40B4-BE49-F238E27FC236}">
                  <a16:creationId xmlns:a16="http://schemas.microsoft.com/office/drawing/2014/main" id="{F25D0174-B30E-42BC-BD55-A943BDD6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8" name="Freeform 23">
              <a:extLst>
                <a:ext uri="{FF2B5EF4-FFF2-40B4-BE49-F238E27FC236}">
                  <a16:creationId xmlns:a16="http://schemas.microsoft.com/office/drawing/2014/main" id="{1E31CAD0-C3BC-4821-87CC-78C2AE794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9" name="Freeform 24">
              <a:extLst>
                <a:ext uri="{FF2B5EF4-FFF2-40B4-BE49-F238E27FC236}">
                  <a16:creationId xmlns:a16="http://schemas.microsoft.com/office/drawing/2014/main" id="{5470702A-797A-4762-B2E7-330ECFCFE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0" name="Freeform 25">
              <a:extLst>
                <a:ext uri="{FF2B5EF4-FFF2-40B4-BE49-F238E27FC236}">
                  <a16:creationId xmlns:a16="http://schemas.microsoft.com/office/drawing/2014/main" id="{75857B84-7166-46C1-B6CC-5A981DEF9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F4166B5-BEB6-4D93-91F2-61F18E18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49645B81-B570-40D4-A717-18FD21349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4" name="Isosceles Triangle 22">
              <a:extLst>
                <a:ext uri="{FF2B5EF4-FFF2-40B4-BE49-F238E27FC236}">
                  <a16:creationId xmlns:a16="http://schemas.microsoft.com/office/drawing/2014/main" id="{D8C83445-9D36-40AB-9B6C-13B432A61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37281DC3-F955-435C-A291-E5CDF00A6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97" name="Rectangle 296">
            <a:extLst>
              <a:ext uri="{FF2B5EF4-FFF2-40B4-BE49-F238E27FC236}">
                <a16:creationId xmlns:a16="http://schemas.microsoft.com/office/drawing/2014/main" id="{20F21AEA-57E7-478E-AF43-AB2FC841F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5B466EC-DCA4-497B-ADC6-2FD9CBDF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00" name="Freeform 5">
              <a:extLst>
                <a:ext uri="{FF2B5EF4-FFF2-40B4-BE49-F238E27FC236}">
                  <a16:creationId xmlns:a16="http://schemas.microsoft.com/office/drawing/2014/main" id="{45609FA5-C2C9-416D-890D-6F6110B7F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6">
              <a:extLst>
                <a:ext uri="{FF2B5EF4-FFF2-40B4-BE49-F238E27FC236}">
                  <a16:creationId xmlns:a16="http://schemas.microsoft.com/office/drawing/2014/main" id="{37B8C674-C635-4D8A-9FAB-F05E63939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7">
              <a:extLst>
                <a:ext uri="{FF2B5EF4-FFF2-40B4-BE49-F238E27FC236}">
                  <a16:creationId xmlns:a16="http://schemas.microsoft.com/office/drawing/2014/main" id="{C2FDB9A6-669C-40CB-87C7-97924A5BD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8">
              <a:extLst>
                <a:ext uri="{FF2B5EF4-FFF2-40B4-BE49-F238E27FC236}">
                  <a16:creationId xmlns:a16="http://schemas.microsoft.com/office/drawing/2014/main" id="{521AC643-CB4D-4F5A-86E5-C223BE3F1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9">
              <a:extLst>
                <a:ext uri="{FF2B5EF4-FFF2-40B4-BE49-F238E27FC236}">
                  <a16:creationId xmlns:a16="http://schemas.microsoft.com/office/drawing/2014/main" id="{DAE95864-CA74-4B2D-8E88-F73D46E00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0">
              <a:extLst>
                <a:ext uri="{FF2B5EF4-FFF2-40B4-BE49-F238E27FC236}">
                  <a16:creationId xmlns:a16="http://schemas.microsoft.com/office/drawing/2014/main" id="{F46E0D51-77C9-44E3-A15B-2BB3D376A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1">
              <a:extLst>
                <a:ext uri="{FF2B5EF4-FFF2-40B4-BE49-F238E27FC236}">
                  <a16:creationId xmlns:a16="http://schemas.microsoft.com/office/drawing/2014/main" id="{283D97A2-376B-48DB-91A9-4B24BACB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2">
              <a:extLst>
                <a:ext uri="{FF2B5EF4-FFF2-40B4-BE49-F238E27FC236}">
                  <a16:creationId xmlns:a16="http://schemas.microsoft.com/office/drawing/2014/main" id="{1D76E5AF-1DD6-47DD-B9C8-CDF462942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3">
              <a:extLst>
                <a:ext uri="{FF2B5EF4-FFF2-40B4-BE49-F238E27FC236}">
                  <a16:creationId xmlns:a16="http://schemas.microsoft.com/office/drawing/2014/main" id="{D4A2BF2F-2AF2-4F53-A15A-EF948787D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4">
              <a:extLst>
                <a:ext uri="{FF2B5EF4-FFF2-40B4-BE49-F238E27FC236}">
                  <a16:creationId xmlns:a16="http://schemas.microsoft.com/office/drawing/2014/main" id="{80BB3D11-0AAD-4552-A768-6B43C8D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5">
              <a:extLst>
                <a:ext uri="{FF2B5EF4-FFF2-40B4-BE49-F238E27FC236}">
                  <a16:creationId xmlns:a16="http://schemas.microsoft.com/office/drawing/2014/main" id="{ECB66567-FE7B-4E2E-913B-91427FEE6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6">
              <a:extLst>
                <a:ext uri="{FF2B5EF4-FFF2-40B4-BE49-F238E27FC236}">
                  <a16:creationId xmlns:a16="http://schemas.microsoft.com/office/drawing/2014/main" id="{C39FA8FA-0C33-478A-A1B2-76FFFB62B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7">
              <a:extLst>
                <a:ext uri="{FF2B5EF4-FFF2-40B4-BE49-F238E27FC236}">
                  <a16:creationId xmlns:a16="http://schemas.microsoft.com/office/drawing/2014/main" id="{AF7A05E2-F97C-444D-997E-52F65E82C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8">
              <a:extLst>
                <a:ext uri="{FF2B5EF4-FFF2-40B4-BE49-F238E27FC236}">
                  <a16:creationId xmlns:a16="http://schemas.microsoft.com/office/drawing/2014/main" id="{C5BD11D6-96C5-4152-9766-B51D3B7F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9">
              <a:extLst>
                <a:ext uri="{FF2B5EF4-FFF2-40B4-BE49-F238E27FC236}">
                  <a16:creationId xmlns:a16="http://schemas.microsoft.com/office/drawing/2014/main" id="{A23F3B88-4AA2-4CA3-9162-A235865BC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0">
              <a:extLst>
                <a:ext uri="{FF2B5EF4-FFF2-40B4-BE49-F238E27FC236}">
                  <a16:creationId xmlns:a16="http://schemas.microsoft.com/office/drawing/2014/main" id="{949C412E-0973-438A-8206-EC08DC0D4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1">
              <a:extLst>
                <a:ext uri="{FF2B5EF4-FFF2-40B4-BE49-F238E27FC236}">
                  <a16:creationId xmlns:a16="http://schemas.microsoft.com/office/drawing/2014/main" id="{2A7D18B9-0BA5-4D24-8EA4-16E7D75C8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2">
              <a:extLst>
                <a:ext uri="{FF2B5EF4-FFF2-40B4-BE49-F238E27FC236}">
                  <a16:creationId xmlns:a16="http://schemas.microsoft.com/office/drawing/2014/main" id="{6B705E05-4BBF-437A-8B17-191C91870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3">
              <a:extLst>
                <a:ext uri="{FF2B5EF4-FFF2-40B4-BE49-F238E27FC236}">
                  <a16:creationId xmlns:a16="http://schemas.microsoft.com/office/drawing/2014/main" id="{86E407D4-1D4C-4226-96F3-F7700BCB6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4">
              <a:extLst>
                <a:ext uri="{FF2B5EF4-FFF2-40B4-BE49-F238E27FC236}">
                  <a16:creationId xmlns:a16="http://schemas.microsoft.com/office/drawing/2014/main" id="{F89E5D39-D3C1-4846-B010-51F49EC4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5">
              <a:extLst>
                <a:ext uri="{FF2B5EF4-FFF2-40B4-BE49-F238E27FC236}">
                  <a16:creationId xmlns:a16="http://schemas.microsoft.com/office/drawing/2014/main" id="{99B00BC9-9F78-4BFC-8464-A866A30CB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E8F4B49-0EA1-4FC6-9E48-72204630E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87391"/>
            <a:ext cx="2946357" cy="2590116"/>
            <a:chOff x="697883" y="1833701"/>
            <a:chExt cx="3928476" cy="3453488"/>
          </a:xfrm>
        </p:grpSpPr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2E64A03F-C92C-4E25-B7AE-CA766A18A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33701"/>
              <a:ext cx="3928476" cy="4859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Isosceles Triangle 22">
              <a:extLst>
                <a:ext uri="{FF2B5EF4-FFF2-40B4-BE49-F238E27FC236}">
                  <a16:creationId xmlns:a16="http://schemas.microsoft.com/office/drawing/2014/main" id="{2607715A-7740-4986-8FEE-2E7272DE6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522BCD06-E4B2-444A-AEB3-23B77ABA1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733148" y="1787843"/>
            <a:ext cx="2690909" cy="716307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4400">
                <a:solidFill>
                  <a:srgbClr val="FFFEFF"/>
                </a:solidFill>
              </a:rPr>
              <a:t>Churners</a:t>
            </a:r>
          </a:p>
        </p:txBody>
      </p:sp>
      <p:sp useBgFill="1">
        <p:nvSpPr>
          <p:cNvPr id="327" name="Rectangle 326">
            <a:extLst>
              <a:ext uri="{FF2B5EF4-FFF2-40B4-BE49-F238E27FC236}">
                <a16:creationId xmlns:a16="http://schemas.microsoft.com/office/drawing/2014/main" id="{3B17968E-D407-428A-A8C9-99834F337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4012" y="602389"/>
            <a:ext cx="4704198" cy="223373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6112C1DE-B58A-45D2-B990-D0E10A0F0FA7}"/>
              </a:ext>
            </a:extLst>
          </p:cNvPr>
          <p:cNvGrpSpPr/>
          <p:nvPr/>
        </p:nvGrpSpPr>
        <p:grpSpPr>
          <a:xfrm>
            <a:off x="4970621" y="737868"/>
            <a:ext cx="4057615" cy="3670533"/>
            <a:chOff x="5065871" y="480693"/>
            <a:chExt cx="3657565" cy="3308583"/>
          </a:xfrm>
        </p:grpSpPr>
        <p:pic>
          <p:nvPicPr>
            <p:cNvPr id="121" name="Google Shape;121;p2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5065871" y="480693"/>
              <a:ext cx="3657565" cy="330858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Tekstvak 1">
              <a:extLst>
                <a:ext uri="{FF2B5EF4-FFF2-40B4-BE49-F238E27FC236}">
                  <a16:creationId xmlns:a16="http://schemas.microsoft.com/office/drawing/2014/main" id="{D9FEC7AC-8588-4393-8ADC-AD847651E004}"/>
                </a:ext>
              </a:extLst>
            </p:cNvPr>
            <p:cNvSpPr txBox="1"/>
            <p:nvPr/>
          </p:nvSpPr>
          <p:spPr>
            <a:xfrm>
              <a:off x="6262487" y="1933285"/>
              <a:ext cx="1165622" cy="33291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800" err="1"/>
                <a:t>Churner</a:t>
              </a:r>
              <a:endParaRPr lang="nl-NL" sz="1600" err="1"/>
            </a:p>
          </p:txBody>
        </p:sp>
      </p:grpSp>
      <p:grpSp>
        <p:nvGrpSpPr>
          <p:cNvPr id="4" name="Groep 3">
            <a:extLst>
              <a:ext uri="{FF2B5EF4-FFF2-40B4-BE49-F238E27FC236}">
                <a16:creationId xmlns:a16="http://schemas.microsoft.com/office/drawing/2014/main" id="{EC5CF1C8-A9D2-42D8-AF1E-C6DADF254CED}"/>
              </a:ext>
            </a:extLst>
          </p:cNvPr>
          <p:cNvGrpSpPr/>
          <p:nvPr/>
        </p:nvGrpSpPr>
        <p:grpSpPr>
          <a:xfrm>
            <a:off x="3618564" y="1769788"/>
            <a:ext cx="1571076" cy="1536548"/>
            <a:chOff x="3799539" y="1779313"/>
            <a:chExt cx="1466301" cy="1412723"/>
          </a:xfrm>
        </p:grpSpPr>
        <p:pic>
          <p:nvPicPr>
            <p:cNvPr id="120" name="Google Shape;120;p2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3799539" y="1779313"/>
              <a:ext cx="1466301" cy="141272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1" name="Tekstvak 60">
              <a:extLst>
                <a:ext uri="{FF2B5EF4-FFF2-40B4-BE49-F238E27FC236}">
                  <a16:creationId xmlns:a16="http://schemas.microsoft.com/office/drawing/2014/main" id="{AB3C0BF6-B024-4EC5-94F2-C9F6E5CC7C8F}"/>
                </a:ext>
              </a:extLst>
            </p:cNvPr>
            <p:cNvSpPr txBox="1"/>
            <p:nvPr/>
          </p:nvSpPr>
          <p:spPr>
            <a:xfrm>
              <a:off x="4241880" y="2371764"/>
              <a:ext cx="975122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nl-NL" sz="1000" err="1"/>
                <a:t>Normal</a:t>
              </a:r>
              <a:endParaRPr lang="nl-NL" sz="1000"/>
            </a:p>
          </p:txBody>
        </p:sp>
      </p:grpSp>
      <p:sp>
        <p:nvSpPr>
          <p:cNvPr id="5" name="Rechthoek 4">
            <a:extLst>
              <a:ext uri="{FF2B5EF4-FFF2-40B4-BE49-F238E27FC236}">
                <a16:creationId xmlns:a16="http://schemas.microsoft.com/office/drawing/2014/main" id="{8CE1F0D9-A2F2-4DD0-B0AC-D92FDD5AE2EA}"/>
              </a:ext>
            </a:extLst>
          </p:cNvPr>
          <p:cNvSpPr/>
          <p:nvPr/>
        </p:nvSpPr>
        <p:spPr>
          <a:xfrm>
            <a:off x="4924425" y="514350"/>
            <a:ext cx="895350" cy="962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Rechthoek 64">
            <a:extLst>
              <a:ext uri="{FF2B5EF4-FFF2-40B4-BE49-F238E27FC236}">
                <a16:creationId xmlns:a16="http://schemas.microsoft.com/office/drawing/2014/main" id="{142713A2-02A7-4976-8BCE-7B55463C1F69}"/>
              </a:ext>
            </a:extLst>
          </p:cNvPr>
          <p:cNvSpPr/>
          <p:nvPr/>
        </p:nvSpPr>
        <p:spPr>
          <a:xfrm>
            <a:off x="5014911" y="485775"/>
            <a:ext cx="895350" cy="904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6" name="Rechthoek 65">
            <a:extLst>
              <a:ext uri="{FF2B5EF4-FFF2-40B4-BE49-F238E27FC236}">
                <a16:creationId xmlns:a16="http://schemas.microsoft.com/office/drawing/2014/main" id="{7EBEB604-477D-404F-8902-5968732EBFA0}"/>
              </a:ext>
            </a:extLst>
          </p:cNvPr>
          <p:cNvSpPr/>
          <p:nvPr/>
        </p:nvSpPr>
        <p:spPr>
          <a:xfrm>
            <a:off x="5000624" y="1328737"/>
            <a:ext cx="895350" cy="128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215A0135-A320-41D0-9D08-0C9F73DD7FD8}"/>
              </a:ext>
            </a:extLst>
          </p:cNvPr>
          <p:cNvSpPr/>
          <p:nvPr/>
        </p:nvSpPr>
        <p:spPr>
          <a:xfrm>
            <a:off x="3297866" y="1705754"/>
            <a:ext cx="250346" cy="19694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9" name="Google Shape;119;p23"/>
          <p:cNvSpPr txBox="1"/>
          <p:nvPr/>
        </p:nvSpPr>
        <p:spPr>
          <a:xfrm>
            <a:off x="571760" y="2500785"/>
            <a:ext cx="2939754" cy="122368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kern="120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n-US" sz="1600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"Customers who have not bought</a:t>
            </a:r>
            <a:endParaRPr lang="en-US" sz="1600">
              <a:solidFill>
                <a:schemeClr val="bg1"/>
              </a:solidFill>
              <a:ea typeface="+mn-ea"/>
            </a:endParaRPr>
          </a:p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1600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a product for </a:t>
            </a:r>
            <a:r>
              <a:rPr lang="en-US" sz="1600" kern="1200" err="1">
                <a:solidFill>
                  <a:schemeClr val="bg1"/>
                </a:solidFill>
                <a:latin typeface="+mj-lt"/>
                <a:ea typeface="+mn-ea"/>
                <a:cs typeface="+mn-cs"/>
              </a:rPr>
              <a:t>alteast</a:t>
            </a:r>
            <a:r>
              <a:rPr lang="en-US" sz="1600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one year"</a:t>
            </a:r>
            <a:endParaRPr lang="en-US" sz="1600">
              <a:solidFill>
                <a:schemeClr val="bg1"/>
              </a:solidFill>
              <a:ea typeface="+mn-ea"/>
            </a:endParaRP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</a:pPr>
            <a:endParaRPr lang="en-US" kern="1200">
              <a:solidFill>
                <a:schemeClr val="tx1"/>
              </a:solidFill>
              <a:latin typeface="+mj-lt"/>
              <a:ea typeface="+mn-ea"/>
              <a:cs typeface="Calibri Light"/>
            </a:endParaRP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kern="1200">
              <a:solidFill>
                <a:schemeClr val="tx1"/>
              </a:solidFill>
              <a:latin typeface="+mj-lt"/>
              <a:ea typeface="+mn-ea"/>
              <a:cs typeface="Calibr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247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249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0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1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4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5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6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7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8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9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1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2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3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4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5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6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7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3" name="Group 268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04" name="Rectangle 273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5" name="Group 275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277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6" name="Rectangle 296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10" y="-5029"/>
            <a:ext cx="9146010" cy="30957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2142BEB-1B78-1446-AD26-88343F94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27" y="426251"/>
            <a:ext cx="6095950" cy="2423140"/>
          </a:xfrm>
          <a:prstGeom prst="rect">
            <a:avLst/>
          </a:prstGeom>
          <a:ln w="12700">
            <a:noFill/>
          </a:ln>
        </p:spPr>
      </p:pic>
      <p:grpSp>
        <p:nvGrpSpPr>
          <p:cNvPr id="299" name="Group 298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717"/>
            <a:ext cx="9144574" cy="1328455"/>
            <a:chOff x="1" y="3893141"/>
            <a:chExt cx="12192755" cy="1771275"/>
          </a:xfrm>
        </p:grpSpPr>
        <p:sp>
          <p:nvSpPr>
            <p:cNvPr id="300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1272511" y="3372441"/>
            <a:ext cx="6625241" cy="545811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3200">
                <a:solidFill>
                  <a:srgbClr val="FFFEFF"/>
                </a:solidFill>
              </a:rPr>
              <a:t>Churners buy more Ice Cakes!</a:t>
            </a:r>
            <a:endParaRPr lang="en-US" sz="3200">
              <a:solidFill>
                <a:srgbClr val="FFFEFF"/>
              </a:solidFill>
              <a:cs typeface="Calibri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9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90" y="596645"/>
            <a:ext cx="4477978" cy="39366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5268747" y="1543114"/>
            <a:ext cx="3731931" cy="394930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 algn="ctr">
              <a:spcBef>
                <a:spcPts val="1200"/>
              </a:spcBef>
              <a:buSzPct val="110000"/>
              <a:buNone/>
            </a:pPr>
            <a:r>
              <a:rPr lang="en-US" sz="3200">
                <a:solidFill>
                  <a:srgbClr val="4A66AC"/>
                </a:solidFill>
                <a:latin typeface="+mj-lt"/>
              </a:rPr>
              <a:t>Our company scores 6.27/10 </a:t>
            </a:r>
            <a:endParaRPr lang="en-US" sz="2800">
              <a:solidFill>
                <a:srgbClr val="4A66AC"/>
              </a:solidFill>
              <a:latin typeface="Calibri Light"/>
              <a:cs typeface="Calibri Light"/>
            </a:endParaRPr>
          </a:p>
          <a:p>
            <a:pPr marL="0" lvl="0" indent="-228600">
              <a:spcBef>
                <a:spcPts val="1200"/>
              </a:spcBef>
              <a:spcAft>
                <a:spcPts val="0"/>
              </a:spcAft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marL="0" lvl="0" indent="-228600">
              <a:spcBef>
                <a:spcPts val="1200"/>
              </a:spcBef>
              <a:spcAft>
                <a:spcPts val="0"/>
              </a:spcAft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marL="0" lvl="0" indent="-228600">
              <a:spcBef>
                <a:spcPts val="1200"/>
              </a:spcBef>
              <a:spcAft>
                <a:spcPts val="0"/>
              </a:spcAft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marL="0" lvl="0" indent="-228600">
              <a:spcBef>
                <a:spcPts val="1200"/>
              </a:spcBef>
              <a:spcAft>
                <a:spcPts val="0"/>
              </a:spcAft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marL="0" lvl="0" indent="-228600">
              <a:spcBef>
                <a:spcPts val="1200"/>
              </a:spcBef>
              <a:spcAft>
                <a:spcPts val="1200"/>
              </a:spcAft>
              <a:buSzPct val="110000"/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7BEA6A25-F751-4652-BB86-E983D4012C1E}"/>
              </a:ext>
            </a:extLst>
          </p:cNvPr>
          <p:cNvSpPr/>
          <p:nvPr/>
        </p:nvSpPr>
        <p:spPr>
          <a:xfrm>
            <a:off x="393700" y="571500"/>
            <a:ext cx="4712160" cy="395922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147" name="Google Shape;147;p26"/>
          <p:cNvGraphicFramePr/>
          <p:nvPr>
            <p:extLst>
              <p:ext uri="{D42A27DB-BD31-4B8C-83A1-F6EECF244321}">
                <p14:modId xmlns:p14="http://schemas.microsoft.com/office/powerpoint/2010/main" val="2569231518"/>
              </p:ext>
            </p:extLst>
          </p:nvPr>
        </p:nvGraphicFramePr>
        <p:xfrm>
          <a:off x="481004" y="1266541"/>
          <a:ext cx="4537552" cy="2517240"/>
        </p:xfrm>
        <a:graphic>
          <a:graphicData uri="http://schemas.openxmlformats.org/drawingml/2006/table">
            <a:tbl>
              <a:tblPr firstRow="1" bandRow="1">
                <a:noFill/>
                <a:tableStyleId>{60347AF8-7EAF-4D60-8D1A-A2AD2098A406}</a:tableStyleId>
              </a:tblPr>
              <a:tblGrid>
                <a:gridCol w="1825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9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16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No </a:t>
                      </a:r>
                      <a:r>
                        <a:rPr lang="nl" sz="1200" err="1"/>
                        <a:t>Churn</a:t>
                      </a:r>
                      <a:endParaRPr sz="1200" err="1"/>
                    </a:p>
                  </a:txBody>
                  <a:tcPr marL="57044" marR="57044" marT="57044" marB="5704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 err="1"/>
                        <a:t>Churn</a:t>
                      </a:r>
                      <a:endParaRPr sz="1200" err="1"/>
                    </a:p>
                  </a:txBody>
                  <a:tcPr marL="57044" marR="57044" marT="57044" marB="5704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No </a:t>
                      </a:r>
                      <a:r>
                        <a:rPr lang="nl" sz="1200" err="1"/>
                        <a:t>Churn</a:t>
                      </a:r>
                      <a:endParaRPr sz="1200" err="1"/>
                    </a:p>
                  </a:txBody>
                  <a:tcPr marL="57044" marR="57044" marT="57044" marB="5704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 err="1"/>
                        <a:t>Churn</a:t>
                      </a:r>
                      <a:endParaRPr sz="1200" err="1"/>
                    </a:p>
                  </a:txBody>
                  <a:tcPr marL="57044" marR="57044" marT="57044" marB="57044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6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Excellent service, </a:t>
                      </a:r>
                      <a:r>
                        <a:rPr lang="nl" sz="1200" err="1"/>
                        <a:t>very</a:t>
                      </a:r>
                      <a:r>
                        <a:rPr lang="nl" sz="1200"/>
                        <a:t> </a:t>
                      </a:r>
                      <a:r>
                        <a:rPr lang="nl" sz="1200" err="1"/>
                        <a:t>satisfied</a:t>
                      </a:r>
                      <a:endParaRPr sz="1200" err="1"/>
                    </a:p>
                  </a:txBody>
                  <a:tcPr marL="57044" marR="57044" marT="57044" marB="5704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474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0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100%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0%</a:t>
                      </a:r>
                      <a:endParaRPr sz="1400"/>
                    </a:p>
                  </a:txBody>
                  <a:tcPr marL="57044" marR="57044" marT="57044" marB="570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 err="1"/>
                        <a:t>Good</a:t>
                      </a:r>
                      <a:r>
                        <a:rPr lang="nl" sz="1200"/>
                        <a:t> service, </a:t>
                      </a:r>
                      <a:r>
                        <a:rPr lang="nl" sz="1200" err="1"/>
                        <a:t>satisfied</a:t>
                      </a:r>
                      <a:endParaRPr sz="1200" err="1"/>
                    </a:p>
                  </a:txBody>
                  <a:tcPr marL="57044" marR="57044" marT="57044" marB="5704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2169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8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99.63%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0.37%</a:t>
                      </a:r>
                      <a:endParaRPr sz="1400"/>
                    </a:p>
                  </a:txBody>
                  <a:tcPr marL="57044" marR="57044" marT="57044" marB="570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No opinion</a:t>
                      </a:r>
                      <a:endParaRPr sz="1200"/>
                    </a:p>
                  </a:txBody>
                  <a:tcPr marL="57044" marR="57044" marT="57044" marB="5704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1915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64</a:t>
                      </a:r>
                      <a:endParaRPr sz="1400"/>
                    </a:p>
                  </a:txBody>
                  <a:tcPr marL="57044" marR="57044" marT="57044" marB="57044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96.62%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3.38%</a:t>
                      </a:r>
                      <a:endParaRPr sz="1400"/>
                    </a:p>
                  </a:txBody>
                  <a:tcPr marL="57044" marR="57044" marT="57044" marB="5704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 err="1"/>
                        <a:t>Not</a:t>
                      </a:r>
                      <a:r>
                        <a:rPr lang="nl" sz="1200"/>
                        <a:t> </a:t>
                      </a:r>
                      <a:r>
                        <a:rPr lang="nl" sz="1200" err="1"/>
                        <a:t>completely</a:t>
                      </a:r>
                      <a:r>
                        <a:rPr lang="nl" sz="1200"/>
                        <a:t> </a:t>
                      </a:r>
                      <a:r>
                        <a:rPr lang="nl" sz="1200" err="1"/>
                        <a:t>satisfied</a:t>
                      </a:r>
                      <a:endParaRPr sz="1200" err="1"/>
                    </a:p>
                  </a:txBody>
                  <a:tcPr marL="57044" marR="57044" marT="57044" marB="5704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367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62</a:t>
                      </a:r>
                      <a:endParaRPr sz="1400"/>
                    </a:p>
                  </a:txBody>
                  <a:tcPr marL="57044" marR="57044" marT="57044" marB="57044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85.55%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14.45%</a:t>
                      </a:r>
                      <a:endParaRPr sz="1400"/>
                    </a:p>
                  </a:txBody>
                  <a:tcPr marL="57044" marR="57044" marT="57044" marB="57044"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6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 err="1"/>
                        <a:t>Very</a:t>
                      </a:r>
                      <a:r>
                        <a:rPr lang="nl" sz="1200"/>
                        <a:t> bad service, </a:t>
                      </a:r>
                      <a:r>
                        <a:rPr lang="nl" sz="1200" err="1"/>
                        <a:t>very</a:t>
                      </a:r>
                      <a:r>
                        <a:rPr lang="nl" sz="1200"/>
                        <a:t> </a:t>
                      </a:r>
                      <a:r>
                        <a:rPr lang="nl" sz="1200" err="1"/>
                        <a:t>unsatisfied</a:t>
                      </a:r>
                      <a:endParaRPr sz="1200" err="1"/>
                    </a:p>
                  </a:txBody>
                  <a:tcPr marL="57044" marR="57044" marT="57044" marB="57044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48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2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96%</a:t>
                      </a:r>
                      <a:endParaRPr sz="1400"/>
                    </a:p>
                  </a:txBody>
                  <a:tcPr marL="57044" marR="57044" marT="57044" marB="5704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400"/>
                        <a:t>4%</a:t>
                      </a:r>
                      <a:endParaRPr sz="1400"/>
                    </a:p>
                  </a:txBody>
                  <a:tcPr marL="57044" marR="57044" marT="57044" marB="5704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C627B4-5BFE-4993-A38D-25995D3A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720090"/>
            <a:ext cx="2899271" cy="312845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>
              <a:spcBef>
                <a:spcPct val="0"/>
              </a:spcBef>
            </a:pPr>
            <a:endParaRPr lang="en-US" sz="330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8568CB6-7279-471A-A797-AD2F6B3EB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7373" y="720090"/>
            <a:ext cx="4133850" cy="3128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SzPct val="110000"/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60F1653D-F139-468A-AA84-8BFBA18A50FC}"/>
              </a:ext>
            </a:extLst>
          </p:cNvPr>
          <p:cNvSpPr/>
          <p:nvPr/>
        </p:nvSpPr>
        <p:spPr>
          <a:xfrm>
            <a:off x="-69512" y="3390564"/>
            <a:ext cx="9213512" cy="17422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8C6829-9EAA-492D-95BA-1326213B8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" t="23879" b="25084"/>
          <a:stretch/>
        </p:blipFill>
        <p:spPr>
          <a:xfrm>
            <a:off x="-152838" y="3378404"/>
            <a:ext cx="2422923" cy="1789488"/>
          </a:xfrm>
          <a:prstGeom prst="rect">
            <a:avLst/>
          </a:prstGeom>
        </p:spPr>
      </p:pic>
      <p:pic>
        <p:nvPicPr>
          <p:cNvPr id="66" name="Afbeelding 65">
            <a:extLst>
              <a:ext uri="{FF2B5EF4-FFF2-40B4-BE49-F238E27FC236}">
                <a16:creationId xmlns:a16="http://schemas.microsoft.com/office/drawing/2014/main" id="{8D69A777-1985-44EA-B52E-7D50494A7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1" t="23879" b="25084"/>
          <a:stretch/>
        </p:blipFill>
        <p:spPr>
          <a:xfrm flipH="1">
            <a:off x="6511977" y="3378404"/>
            <a:ext cx="2715818" cy="1789626"/>
          </a:xfrm>
          <a:prstGeom prst="rect">
            <a:avLst/>
          </a:prstGeom>
        </p:spPr>
      </p:pic>
      <p:sp>
        <p:nvSpPr>
          <p:cNvPr id="62" name="Google Shape;153;p27">
            <a:extLst>
              <a:ext uri="{FF2B5EF4-FFF2-40B4-BE49-F238E27FC236}">
                <a16:creationId xmlns:a16="http://schemas.microsoft.com/office/drawing/2014/main" id="{21E0F567-5992-4AC6-8EA1-2431D7DD0404}"/>
              </a:ext>
            </a:extLst>
          </p:cNvPr>
          <p:cNvSpPr txBox="1">
            <a:spLocks/>
          </p:cNvSpPr>
          <p:nvPr/>
        </p:nvSpPr>
        <p:spPr>
          <a:xfrm>
            <a:off x="865531" y="4056459"/>
            <a:ext cx="8610991" cy="1327725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marL="457200" lvl="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Wingdings" panose="05000000000000000000" pitchFamily="2" charset="2"/>
              <a:buChar char="●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○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■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●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○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■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●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○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175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" panose="05000000000000000000" pitchFamily="2" charset="2"/>
              <a:buChar char="■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SzPct val="110000"/>
              <a:buFont typeface="Wingdings" panose="05000000000000000000" pitchFamily="2" charset="2"/>
              <a:buNone/>
            </a:pPr>
            <a:r>
              <a:rPr lang="en-US" sz="2800" b="1">
                <a:solidFill>
                  <a:schemeClr val="bg1"/>
                </a:solidFill>
              </a:rPr>
              <a:t>“Only just 1 percent of our best customers  </a:t>
            </a:r>
          </a:p>
          <a:p>
            <a:pPr marL="0" indent="0">
              <a:lnSpc>
                <a:spcPct val="110000"/>
              </a:lnSpc>
              <a:buSzPct val="110000"/>
              <a:buFont typeface="Wingdings" panose="05000000000000000000" pitchFamily="2" charset="2"/>
              <a:buNone/>
            </a:pPr>
            <a:r>
              <a:rPr lang="en-US" sz="2800" b="1">
                <a:solidFill>
                  <a:schemeClr val="bg1"/>
                </a:solidFill>
              </a:rPr>
              <a:t>Already counts for 19% of our total CLV”</a:t>
            </a:r>
          </a:p>
          <a:p>
            <a:pPr marL="0" indent="-228600">
              <a:lnSpc>
                <a:spcPct val="110000"/>
              </a:lnSpc>
              <a:buSzPct val="110000"/>
              <a:buFont typeface="Wingdings" panose="05000000000000000000" pitchFamily="2" charset="2"/>
              <a:buChar char="§"/>
            </a:pPr>
            <a:endParaRPr lang="en-US" b="1"/>
          </a:p>
          <a:p>
            <a:pPr marL="0" indent="-228600">
              <a:lnSpc>
                <a:spcPct val="110000"/>
              </a:lnSpc>
              <a:spcAft>
                <a:spcPts val="1200"/>
              </a:spcAft>
              <a:buSzPct val="110000"/>
              <a:buFont typeface="Wingdings" panose="05000000000000000000" pitchFamily="2" charset="2"/>
              <a:buChar char="§"/>
            </a:pPr>
            <a:endParaRPr lang="en-US" b="1"/>
          </a:p>
        </p:txBody>
      </p:sp>
      <p:pic>
        <p:nvPicPr>
          <p:cNvPr id="60" name="Afbeelding 59" descr="Gloeilamp die uit is met een verlichte achtergrond">
            <a:extLst>
              <a:ext uri="{FF2B5EF4-FFF2-40B4-BE49-F238E27FC236}">
                <a16:creationId xmlns:a16="http://schemas.microsoft.com/office/drawing/2014/main" id="{384DAB59-8324-4678-83C4-3976998BB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57" b="30626"/>
          <a:stretch/>
        </p:blipFill>
        <p:spPr>
          <a:xfrm>
            <a:off x="-22600" y="-26854"/>
            <a:ext cx="9166600" cy="3710738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433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2159549" y="369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chemeClr val="accent2">
                    <a:lumMod val="75000"/>
                  </a:schemeClr>
                </a:solidFill>
              </a:rPr>
              <a:t>Then Who should be rewarded?</a:t>
            </a:r>
            <a:endParaRPr sz="300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2B84C8EF-BC40-453B-9FE2-F16B1D583B02}"/>
              </a:ext>
            </a:extLst>
          </p:cNvPr>
          <p:cNvGrpSpPr/>
          <p:nvPr/>
        </p:nvGrpSpPr>
        <p:grpSpPr>
          <a:xfrm>
            <a:off x="773920" y="1129928"/>
            <a:ext cx="7596159" cy="3814181"/>
            <a:chOff x="999201" y="1072778"/>
            <a:chExt cx="7596159" cy="3814181"/>
          </a:xfrm>
        </p:grpSpPr>
        <p:pic>
          <p:nvPicPr>
            <p:cNvPr id="159" name="Google Shape;15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9201" y="1072778"/>
              <a:ext cx="7596159" cy="38141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0" name="Google Shape;160;p28"/>
            <p:cNvCxnSpPr>
              <a:cxnSpLocks/>
            </p:cNvCxnSpPr>
            <p:nvPr/>
          </p:nvCxnSpPr>
          <p:spPr>
            <a:xfrm>
              <a:off x="4323499" y="1144149"/>
              <a:ext cx="0" cy="328657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28"/>
            <p:cNvCxnSpPr>
              <a:cxnSpLocks/>
            </p:cNvCxnSpPr>
            <p:nvPr/>
          </p:nvCxnSpPr>
          <p:spPr>
            <a:xfrm flipH="1">
              <a:off x="5760054" y="3602035"/>
              <a:ext cx="339904" cy="46868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" name="Ovaal 2">
              <a:extLst>
                <a:ext uri="{FF2B5EF4-FFF2-40B4-BE49-F238E27FC236}">
                  <a16:creationId xmlns:a16="http://schemas.microsoft.com/office/drawing/2014/main" id="{232B9796-B2A1-4244-8335-D87C9BA63F80}"/>
                </a:ext>
              </a:extLst>
            </p:cNvPr>
            <p:cNvSpPr/>
            <p:nvPr/>
          </p:nvSpPr>
          <p:spPr>
            <a:xfrm>
              <a:off x="5617029" y="4070721"/>
              <a:ext cx="143025" cy="14958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2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3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5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6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7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8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9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0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1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2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3" name="Group 174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7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4" name="Rectangle 177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5" name="Rectangle 179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83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196454" y="720090"/>
            <a:ext cx="3186911" cy="3128458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0" lvl="0" indent="0" algn="r">
              <a:spcBef>
                <a:spcPct val="0"/>
              </a:spcBef>
              <a:spcAft>
                <a:spcPts val="0"/>
              </a:spcAft>
            </a:pPr>
            <a:r>
              <a:rPr lang="en-US" sz="3300">
                <a:solidFill>
                  <a:srgbClr val="4A66AC"/>
                </a:solidFill>
              </a:rPr>
              <a:t>Let’s make a sum:</a:t>
            </a:r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652839" y="332185"/>
            <a:ext cx="5421326" cy="449461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0000"/>
              <a:buNone/>
            </a:pPr>
            <a:r>
              <a:rPr lang="en-US" sz="2000">
                <a:latin typeface="+mj-lt"/>
              </a:rPr>
              <a:t>Top 10 Catering/</a:t>
            </a:r>
            <a:r>
              <a:rPr lang="en-US" sz="2000" err="1">
                <a:latin typeface="+mj-lt"/>
              </a:rPr>
              <a:t>Horeca</a:t>
            </a:r>
            <a:r>
              <a:rPr lang="en-US" sz="2000">
                <a:latin typeface="+mj-lt"/>
              </a:rPr>
              <a:t>                     </a:t>
            </a:r>
            <a:r>
              <a:rPr lang="en-US" sz="2000"/>
              <a:t>7.12% </a:t>
            </a:r>
            <a:endParaRPr lang="en-US" sz="2000">
              <a:latin typeface="+mj-lt"/>
            </a:endParaRPr>
          </a:p>
          <a:p>
            <a:pPr marL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0000"/>
              <a:buNone/>
            </a:pPr>
            <a:r>
              <a:rPr lang="en-US" sz="2000">
                <a:latin typeface="+mj-lt"/>
              </a:rPr>
              <a:t>+</a:t>
            </a: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0000"/>
              <a:buNone/>
            </a:pPr>
            <a:r>
              <a:rPr lang="en-US" sz="2000">
                <a:latin typeface="+mj-lt"/>
              </a:rPr>
              <a:t>Top 50 Private Customers                 </a:t>
            </a:r>
            <a:r>
              <a:rPr lang="en-US" sz="2000"/>
              <a:t>11.58% </a:t>
            </a:r>
          </a:p>
          <a:p>
            <a:pPr marL="0" lvl="0" indent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0000"/>
              <a:buNone/>
            </a:pPr>
            <a:r>
              <a:rPr lang="en-US" sz="2000">
                <a:latin typeface="+mj-lt"/>
              </a:rPr>
              <a:t>=</a:t>
            </a: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10000"/>
              <a:buNone/>
            </a:pPr>
            <a:r>
              <a:rPr lang="en-US" sz="2000"/>
              <a:t>19 % </a:t>
            </a:r>
            <a:r>
              <a:rPr lang="en-US" sz="2000">
                <a:latin typeface="+mj-lt"/>
              </a:rPr>
              <a:t>total CLV by only </a:t>
            </a:r>
            <a:r>
              <a:rPr lang="en-US" sz="2000"/>
              <a:t>60 of our 5703 </a:t>
            </a:r>
            <a:r>
              <a:rPr lang="en-US" sz="2000">
                <a:latin typeface="+mj-lt"/>
              </a:rPr>
              <a:t>total customers</a:t>
            </a:r>
          </a:p>
          <a:p>
            <a:pPr marL="0" lvl="0" indent="-22860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ct val="110000"/>
              <a:buFont typeface="Wingdings" panose="05000000000000000000" pitchFamily="2" charset="2"/>
              <a:buChar char="§"/>
            </a:pPr>
            <a:endParaRPr lang="en-US" sz="170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CBB0177A-869F-40AA-B898-FE4F753DD2F4}"/>
              </a:ext>
            </a:extLst>
          </p:cNvPr>
          <p:cNvCxnSpPr>
            <a:cxnSpLocks/>
          </p:cNvCxnSpPr>
          <p:nvPr/>
        </p:nvCxnSpPr>
        <p:spPr>
          <a:xfrm>
            <a:off x="3564197" y="472141"/>
            <a:ext cx="0" cy="35843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/>
            <a:r>
              <a:rPr lang="nl-BE">
                <a:solidFill>
                  <a:schemeClr val="accent2">
                    <a:lumMod val="75000"/>
                  </a:schemeClr>
                </a:solidFill>
              </a:rPr>
              <a:t>What do we recommend?</a:t>
            </a:r>
            <a:br>
              <a:rPr lang="nl-BE">
                <a:solidFill>
                  <a:schemeClr val="tx2"/>
                </a:solidFill>
              </a:rPr>
            </a:br>
            <a:endParaRPr lang="nl-BE">
              <a:solidFill>
                <a:schemeClr val="tx2"/>
              </a:solidFill>
            </a:endParaRPr>
          </a:p>
        </p:txBody>
      </p:sp>
      <p:graphicFrame>
        <p:nvGraphicFramePr>
          <p:cNvPr id="177" name="Google Shape;173;p30">
            <a:extLst>
              <a:ext uri="{FF2B5EF4-FFF2-40B4-BE49-F238E27FC236}">
                <a16:creationId xmlns:a16="http://schemas.microsoft.com/office/drawing/2014/main" id="{65DBDA45-7F65-4980-84A9-30E3A9FD84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083422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Isosceles Triangle 198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2" name="Rectangle 201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205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0" name="Picture 179" descr="Hands holding each other's wrists and interlinked to form a circle">
            <a:extLst>
              <a:ext uri="{FF2B5EF4-FFF2-40B4-BE49-F238E27FC236}">
                <a16:creationId xmlns:a16="http://schemas.microsoft.com/office/drawing/2014/main" id="{738CB9CC-7965-418D-A093-E709A4562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37" r="-2" b="39723"/>
          <a:stretch/>
        </p:blipFill>
        <p:spPr>
          <a:xfrm>
            <a:off x="20" y="10"/>
            <a:ext cx="9143752" cy="3090743"/>
          </a:xfrm>
          <a:prstGeom prst="rect">
            <a:avLst/>
          </a:prstGeom>
          <a:ln w="12700">
            <a:noFill/>
          </a:ln>
        </p:spPr>
      </p:pic>
      <p:grpSp>
        <p:nvGrpSpPr>
          <p:cNvPr id="225" name="Group 224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717"/>
            <a:ext cx="9144574" cy="1328455"/>
            <a:chOff x="1" y="3893141"/>
            <a:chExt cx="12192755" cy="1771275"/>
          </a:xfrm>
        </p:grpSpPr>
        <p:sp>
          <p:nvSpPr>
            <p:cNvPr id="226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1262986" y="3220041"/>
            <a:ext cx="6625241" cy="763266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Autofit/>
          </a:bodyPr>
          <a:lstStyle/>
          <a:p>
            <a:pPr marL="0" lvl="0"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400">
                <a:solidFill>
                  <a:schemeClr val="bg1"/>
                </a:solidFill>
              </a:rPr>
              <a:t>Employees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80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4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7" name="Rectangle 206">
            <a:extLst>
              <a:ext uri="{FF2B5EF4-FFF2-40B4-BE49-F238E27FC236}">
                <a16:creationId xmlns:a16="http://schemas.microsoft.com/office/drawing/2014/main" id="{FE43D436-9D76-4479-B202-282AA3363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ED5FDDF-28FB-4871-BAF5-BC352B706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-2" y="0"/>
            <a:ext cx="9438087" cy="5139928"/>
            <a:chOff x="-417513" y="0"/>
            <a:chExt cx="12584114" cy="6853238"/>
          </a:xfrm>
        </p:grpSpPr>
        <p:sp>
          <p:nvSpPr>
            <p:cNvPr id="210" name="Freeform 5">
              <a:extLst>
                <a:ext uri="{FF2B5EF4-FFF2-40B4-BE49-F238E27FC236}">
                  <a16:creationId xmlns:a16="http://schemas.microsoft.com/office/drawing/2014/main" id="{5B7D8589-9CA0-4BA7-B315-7BA600BC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6">
              <a:extLst>
                <a:ext uri="{FF2B5EF4-FFF2-40B4-BE49-F238E27FC236}">
                  <a16:creationId xmlns:a16="http://schemas.microsoft.com/office/drawing/2014/main" id="{D0C97FEA-5238-47DE-9956-42F382C26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">
              <a:extLst>
                <a:ext uri="{FF2B5EF4-FFF2-40B4-BE49-F238E27FC236}">
                  <a16:creationId xmlns:a16="http://schemas.microsoft.com/office/drawing/2014/main" id="{8C4A9B43-E0C5-483B-B15C-4022ECA49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8">
              <a:extLst>
                <a:ext uri="{FF2B5EF4-FFF2-40B4-BE49-F238E27FC236}">
                  <a16:creationId xmlns:a16="http://schemas.microsoft.com/office/drawing/2014/main" id="{95BF8B62-C636-43AF-894B-0457A9F2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9">
              <a:extLst>
                <a:ext uri="{FF2B5EF4-FFF2-40B4-BE49-F238E27FC236}">
                  <a16:creationId xmlns:a16="http://schemas.microsoft.com/office/drawing/2014/main" id="{669F993C-7340-4413-87F8-A2816686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0">
              <a:extLst>
                <a:ext uri="{FF2B5EF4-FFF2-40B4-BE49-F238E27FC236}">
                  <a16:creationId xmlns:a16="http://schemas.microsoft.com/office/drawing/2014/main" id="{6EB881D7-3E2B-4490-BB0A-16E777AD9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1">
              <a:extLst>
                <a:ext uri="{FF2B5EF4-FFF2-40B4-BE49-F238E27FC236}">
                  <a16:creationId xmlns:a16="http://schemas.microsoft.com/office/drawing/2014/main" id="{52CE5935-55CA-4EB9-9A3D-100B75145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2">
              <a:extLst>
                <a:ext uri="{FF2B5EF4-FFF2-40B4-BE49-F238E27FC236}">
                  <a16:creationId xmlns:a16="http://schemas.microsoft.com/office/drawing/2014/main" id="{CC6D6F8B-79F9-4F06-8A2D-7BABF0529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3">
              <a:extLst>
                <a:ext uri="{FF2B5EF4-FFF2-40B4-BE49-F238E27FC236}">
                  <a16:creationId xmlns:a16="http://schemas.microsoft.com/office/drawing/2014/main" id="{DEF715FE-2D51-4CC6-AD82-306DA627C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4">
              <a:extLst>
                <a:ext uri="{FF2B5EF4-FFF2-40B4-BE49-F238E27FC236}">
                  <a16:creationId xmlns:a16="http://schemas.microsoft.com/office/drawing/2014/main" id="{60E354CF-EF82-4609-8F48-2EFB01C27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5">
              <a:extLst>
                <a:ext uri="{FF2B5EF4-FFF2-40B4-BE49-F238E27FC236}">
                  <a16:creationId xmlns:a16="http://schemas.microsoft.com/office/drawing/2014/main" id="{FB9D2ACB-DE65-4053-BB6A-2DD575E12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275F112D-24B3-48F4-B2DB-FAB9E57C7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7">
              <a:extLst>
                <a:ext uri="{FF2B5EF4-FFF2-40B4-BE49-F238E27FC236}">
                  <a16:creationId xmlns:a16="http://schemas.microsoft.com/office/drawing/2014/main" id="{4224785A-F9F5-4670-880A-D7C6FBAB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8">
              <a:extLst>
                <a:ext uri="{FF2B5EF4-FFF2-40B4-BE49-F238E27FC236}">
                  <a16:creationId xmlns:a16="http://schemas.microsoft.com/office/drawing/2014/main" id="{6767A8E2-1B21-4162-ACFD-4B70C1403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9">
              <a:extLst>
                <a:ext uri="{FF2B5EF4-FFF2-40B4-BE49-F238E27FC236}">
                  <a16:creationId xmlns:a16="http://schemas.microsoft.com/office/drawing/2014/main" id="{260829BA-C3E3-4388-B253-321C7F999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0">
              <a:extLst>
                <a:ext uri="{FF2B5EF4-FFF2-40B4-BE49-F238E27FC236}">
                  <a16:creationId xmlns:a16="http://schemas.microsoft.com/office/drawing/2014/main" id="{7F195E9B-F7B2-48EE-ADF4-0FCA5767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1">
              <a:extLst>
                <a:ext uri="{FF2B5EF4-FFF2-40B4-BE49-F238E27FC236}">
                  <a16:creationId xmlns:a16="http://schemas.microsoft.com/office/drawing/2014/main" id="{BD0E493A-B71F-4BD3-B6BC-84DC52C1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2">
              <a:extLst>
                <a:ext uri="{FF2B5EF4-FFF2-40B4-BE49-F238E27FC236}">
                  <a16:creationId xmlns:a16="http://schemas.microsoft.com/office/drawing/2014/main" id="{C82D4841-AB36-409F-AD31-FF0FE10B4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3">
              <a:extLst>
                <a:ext uri="{FF2B5EF4-FFF2-40B4-BE49-F238E27FC236}">
                  <a16:creationId xmlns:a16="http://schemas.microsoft.com/office/drawing/2014/main" id="{A025D47F-C545-4969-97D8-A41AE0B2E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4">
              <a:extLst>
                <a:ext uri="{FF2B5EF4-FFF2-40B4-BE49-F238E27FC236}">
                  <a16:creationId xmlns:a16="http://schemas.microsoft.com/office/drawing/2014/main" id="{CB1A3BE3-B4BA-4266-A08A-DC26E7CA6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5">
              <a:extLst>
                <a:ext uri="{FF2B5EF4-FFF2-40B4-BE49-F238E27FC236}">
                  <a16:creationId xmlns:a16="http://schemas.microsoft.com/office/drawing/2014/main" id="{CC5D0E10-479B-45F0-9A6D-F38F3240A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5989193" y="2103568"/>
            <a:ext cx="2658501" cy="1173785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Autofit/>
          </a:bodyPr>
          <a:lstStyle/>
          <a:p>
            <a:pPr>
              <a:lnSpc>
                <a:spcPct val="85000"/>
              </a:lnSpc>
              <a:buClr>
                <a:schemeClr val="dk1"/>
              </a:buClr>
              <a:buSzPts val="1100"/>
            </a:pPr>
            <a:r>
              <a:rPr lang="en-US" sz="4800" spc="-150">
                <a:solidFill>
                  <a:srgbClr val="4A66AC"/>
                </a:solidFill>
              </a:rPr>
              <a:t> </a:t>
            </a:r>
            <a:r>
              <a:rPr lang="en-US" sz="4800" b="0" i="0" kern="1200" cap="none" spc="-150">
                <a:solidFill>
                  <a:srgbClr val="4A66AC"/>
                </a:solidFill>
                <a:effectLst/>
                <a:latin typeface="+mj-lt"/>
                <a:ea typeface="+mj-ea"/>
                <a:cs typeface="+mj-cs"/>
              </a:rPr>
              <a:t>Outline</a:t>
            </a:r>
            <a:endParaRPr lang="en-US" sz="4800" b="0" i="0" kern="1200" cap="none" spc="-150">
              <a:solidFill>
                <a:srgbClr val="4A66AC"/>
              </a:solidFill>
              <a:effectLst/>
              <a:latin typeface="+mj-lt"/>
              <a:cs typeface="Calibri Light"/>
            </a:endParaRPr>
          </a:p>
        </p:txBody>
      </p:sp>
      <p:graphicFrame>
        <p:nvGraphicFramePr>
          <p:cNvPr id="63" name="Google Shape;61;p14">
            <a:extLst>
              <a:ext uri="{FF2B5EF4-FFF2-40B4-BE49-F238E27FC236}">
                <a16:creationId xmlns:a16="http://schemas.microsoft.com/office/drawing/2014/main" id="{C0CD1489-E872-4513-92C1-3AAB3C516A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143930"/>
              </p:ext>
            </p:extLst>
          </p:nvPr>
        </p:nvGraphicFramePr>
        <p:xfrm>
          <a:off x="603504" y="598833"/>
          <a:ext cx="4505467" cy="3943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BCE14E4-A188-4AAB-ADDB-D6265AA3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98" y="3537030"/>
            <a:ext cx="6185392" cy="1422564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sz="5400">
                <a:solidFill>
                  <a:srgbClr val="4A66AC"/>
                </a:solidFill>
              </a:rPr>
              <a:t>Where do our    </a:t>
            </a:r>
            <a:r>
              <a:rPr lang="en-US" sz="5400">
                <a:solidFill>
                  <a:schemeClr val="bg1"/>
                </a:solidFill>
              </a:rPr>
              <a:t>35464</a:t>
            </a:r>
            <a:r>
              <a:rPr lang="en-US" sz="5400">
                <a:solidFill>
                  <a:srgbClr val="4A66AC"/>
                </a:solidFill>
              </a:rPr>
              <a:t>employees live?</a:t>
            </a:r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17689" y="2457446"/>
            <a:ext cx="225581" cy="1944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5" name="Google Shape;186;p32">
            <a:extLst>
              <a:ext uri="{FF2B5EF4-FFF2-40B4-BE49-F238E27FC236}">
                <a16:creationId xmlns:a16="http://schemas.microsoft.com/office/drawing/2014/main" id="{FEEF1C8C-DC07-462D-9DC8-84B272315173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9261" y="304031"/>
            <a:ext cx="8483688" cy="3812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8899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reeform 18">
            <a:extLst>
              <a:ext uri="{FF2B5EF4-FFF2-40B4-BE49-F238E27FC236}">
                <a16:creationId xmlns:a16="http://schemas.microsoft.com/office/drawing/2014/main" id="{E6C08EBB-2C97-4884-9312-EA0A6A62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3141" y="0"/>
            <a:ext cx="2565797" cy="5132784"/>
          </a:xfrm>
          <a:custGeom>
            <a:avLst/>
            <a:gdLst/>
            <a:ahLst/>
            <a:cxnLst/>
            <a:rect l="0" t="0" r="r" b="b"/>
            <a:pathLst>
              <a:path w="720" h="1440">
                <a:moveTo>
                  <a:pt x="720" y="0"/>
                </a:moveTo>
                <a:cubicBezTo>
                  <a:pt x="316" y="282"/>
                  <a:pt x="0" y="1018"/>
                  <a:pt x="362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" name="Freeform 20">
            <a:extLst>
              <a:ext uri="{FF2B5EF4-FFF2-40B4-BE49-F238E27FC236}">
                <a16:creationId xmlns:a16="http://schemas.microsoft.com/office/drawing/2014/main" id="{17406E40-244E-4DD6-94A4-E7396024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866" y="0"/>
            <a:ext cx="2038350" cy="5132784"/>
          </a:xfrm>
          <a:custGeom>
            <a:avLst/>
            <a:gdLst/>
            <a:ahLst/>
            <a:cxnLst/>
            <a:rect l="0" t="0" r="r" b="b"/>
            <a:pathLst>
              <a:path w="572" h="1440">
                <a:moveTo>
                  <a:pt x="572" y="0"/>
                </a:moveTo>
                <a:cubicBezTo>
                  <a:pt x="213" y="320"/>
                  <a:pt x="0" y="979"/>
                  <a:pt x="164" y="1440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" name="Freeform 21">
            <a:extLst>
              <a:ext uri="{FF2B5EF4-FFF2-40B4-BE49-F238E27FC236}">
                <a16:creationId xmlns:a16="http://schemas.microsoft.com/office/drawing/2014/main" id="{9E621646-8902-4518-ADFE-798B8AF7F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6453" y="0"/>
            <a:ext cx="2208610" cy="5132784"/>
          </a:xfrm>
          <a:custGeom>
            <a:avLst/>
            <a:gdLst/>
            <a:ahLst/>
            <a:cxnLst/>
            <a:rect l="0" t="0" r="r" b="b"/>
            <a:pathLst>
              <a:path w="620" h="1440">
                <a:moveTo>
                  <a:pt x="620" y="0"/>
                </a:moveTo>
                <a:cubicBezTo>
                  <a:pt x="248" y="325"/>
                  <a:pt x="0" y="960"/>
                  <a:pt x="186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" name="Freeform 22">
            <a:extLst>
              <a:ext uri="{FF2B5EF4-FFF2-40B4-BE49-F238E27FC236}">
                <a16:creationId xmlns:a16="http://schemas.microsoft.com/office/drawing/2014/main" id="{BC03DD73-798C-403F-B9AC-BFF84A0B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13134" y="0"/>
            <a:ext cx="1802605" cy="5132784"/>
          </a:xfrm>
          <a:custGeom>
            <a:avLst/>
            <a:gdLst/>
            <a:ahLst/>
            <a:cxnLst/>
            <a:rect l="0" t="0" r="r" b="b"/>
            <a:pathLst>
              <a:path w="506" h="1440">
                <a:moveTo>
                  <a:pt x="506" y="0"/>
                </a:moveTo>
                <a:cubicBezTo>
                  <a:pt x="109" y="356"/>
                  <a:pt x="0" y="943"/>
                  <a:pt x="171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" name="Freeform 23">
            <a:extLst>
              <a:ext uri="{FF2B5EF4-FFF2-40B4-BE49-F238E27FC236}">
                <a16:creationId xmlns:a16="http://schemas.microsoft.com/office/drawing/2014/main" id="{6756FE0C-DC81-49BD-AD76-1E223B686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716" y="7143"/>
            <a:ext cx="1328737" cy="2399110"/>
          </a:xfrm>
          <a:custGeom>
            <a:avLst/>
            <a:gdLst/>
            <a:ahLst/>
            <a:cxnLst/>
            <a:rect l="0" t="0" r="r" b="b"/>
            <a:pathLst>
              <a:path w="373" h="673">
                <a:moveTo>
                  <a:pt x="373" y="0"/>
                </a:moveTo>
                <a:cubicBezTo>
                  <a:pt x="175" y="183"/>
                  <a:pt x="51" y="409"/>
                  <a:pt x="0" y="67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" name="Freeform 25">
            <a:extLst>
              <a:ext uri="{FF2B5EF4-FFF2-40B4-BE49-F238E27FC236}">
                <a16:creationId xmlns:a16="http://schemas.microsoft.com/office/drawing/2014/main" id="{FEEAE74D-A8B8-4601-84C4-7F01DFF41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716" y="0"/>
            <a:ext cx="1171575" cy="1671637"/>
          </a:xfrm>
          <a:custGeom>
            <a:avLst/>
            <a:gdLst/>
            <a:ahLst/>
            <a:cxnLst/>
            <a:rect l="0" t="0" r="r" b="b"/>
            <a:pathLst>
              <a:path w="329" h="469">
                <a:moveTo>
                  <a:pt x="329" y="0"/>
                </a:moveTo>
                <a:cubicBezTo>
                  <a:pt x="189" y="133"/>
                  <a:pt x="69" y="288"/>
                  <a:pt x="0" y="46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" name="Freeform 6">
            <a:extLst>
              <a:ext uri="{FF2B5EF4-FFF2-40B4-BE49-F238E27FC236}">
                <a16:creationId xmlns:a16="http://schemas.microsoft.com/office/drawing/2014/main" id="{CFD751E0-7430-4ACA-A679-ECB74EA58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70043" y="7143"/>
            <a:ext cx="1154907" cy="416719"/>
          </a:xfrm>
          <a:custGeom>
            <a:avLst/>
            <a:gdLst/>
            <a:ahLst/>
            <a:cxnLst/>
            <a:rect l="0" t="0" r="r" b="b"/>
            <a:pathLst>
              <a:path w="324" h="117">
                <a:moveTo>
                  <a:pt x="324" y="117"/>
                </a:moveTo>
                <a:cubicBezTo>
                  <a:pt x="223" y="64"/>
                  <a:pt x="107" y="2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" name="Freeform 9">
            <a:extLst>
              <a:ext uri="{FF2B5EF4-FFF2-40B4-BE49-F238E27FC236}">
                <a16:creationId xmlns:a16="http://schemas.microsoft.com/office/drawing/2014/main" id="{4337B0AD-9A1D-4899-8791-EDEB9B5A1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02241" y="7143"/>
            <a:ext cx="722709" cy="275035"/>
          </a:xfrm>
          <a:custGeom>
            <a:avLst/>
            <a:gdLst/>
            <a:ahLst/>
            <a:cxnLst/>
            <a:rect l="0" t="0" r="r" b="b"/>
            <a:pathLst>
              <a:path w="203" h="77">
                <a:moveTo>
                  <a:pt x="203" y="77"/>
                </a:moveTo>
                <a:cubicBezTo>
                  <a:pt x="138" y="46"/>
                  <a:pt x="68" y="21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" name="Freeform 12">
            <a:extLst>
              <a:ext uri="{FF2B5EF4-FFF2-40B4-BE49-F238E27FC236}">
                <a16:creationId xmlns:a16="http://schemas.microsoft.com/office/drawing/2014/main" id="{20EE4868-1730-433B-AA39-A91305A4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26078" y="7143"/>
            <a:ext cx="498872" cy="192882"/>
          </a:xfrm>
          <a:custGeom>
            <a:avLst/>
            <a:gdLst/>
            <a:ahLst/>
            <a:cxnLst/>
            <a:rect l="0" t="0" r="r" b="b"/>
            <a:pathLst>
              <a:path w="140" h="54">
                <a:moveTo>
                  <a:pt x="140" y="54"/>
                </a:moveTo>
                <a:cubicBezTo>
                  <a:pt x="95" y="34"/>
                  <a:pt x="48" y="16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" name="Freeform 24">
            <a:extLst>
              <a:ext uri="{FF2B5EF4-FFF2-40B4-BE49-F238E27FC236}">
                <a16:creationId xmlns:a16="http://schemas.microsoft.com/office/drawing/2014/main" id="{89921AE2-097C-4DEE-A398-FCB910D60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72" y="4512468"/>
            <a:ext cx="160735" cy="620316"/>
          </a:xfrm>
          <a:custGeom>
            <a:avLst/>
            <a:gdLst/>
            <a:ahLst/>
            <a:cxnLst/>
            <a:rect l="0" t="0" r="r" b="b"/>
            <a:pathLst>
              <a:path w="45" h="174">
                <a:moveTo>
                  <a:pt x="0" y="0"/>
                </a:moveTo>
                <a:cubicBezTo>
                  <a:pt x="11" y="59"/>
                  <a:pt x="26" y="118"/>
                  <a:pt x="45" y="1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" name="Freeform 7">
            <a:extLst>
              <a:ext uri="{FF2B5EF4-FFF2-40B4-BE49-F238E27FC236}">
                <a16:creationId xmlns:a16="http://schemas.microsoft.com/office/drawing/2014/main" id="{A4098D72-B456-40CC-8C9F-D08B9DD2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85484" y="3759993"/>
            <a:ext cx="1439466" cy="1372791"/>
          </a:xfrm>
          <a:custGeom>
            <a:avLst/>
            <a:gdLst/>
            <a:ahLst/>
            <a:cxnLst/>
            <a:rect l="0" t="0" r="r" b="b"/>
            <a:pathLst>
              <a:path w="404" h="385">
                <a:moveTo>
                  <a:pt x="0" y="385"/>
                </a:moveTo>
                <a:cubicBezTo>
                  <a:pt x="146" y="272"/>
                  <a:pt x="285" y="142"/>
                  <a:pt x="404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" name="Freeform 10">
            <a:extLst>
              <a:ext uri="{FF2B5EF4-FFF2-40B4-BE49-F238E27FC236}">
                <a16:creationId xmlns:a16="http://schemas.microsoft.com/office/drawing/2014/main" id="{BCA1A530-E6F6-465D-BCD0-371D816C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71222" y="3956447"/>
            <a:ext cx="1250156" cy="1183481"/>
          </a:xfrm>
          <a:custGeom>
            <a:avLst/>
            <a:gdLst/>
            <a:ahLst/>
            <a:cxnLst/>
            <a:rect l="0" t="0" r="r" b="b"/>
            <a:pathLst>
              <a:path w="351" h="332">
                <a:moveTo>
                  <a:pt x="0" y="332"/>
                </a:moveTo>
                <a:cubicBezTo>
                  <a:pt x="125" y="232"/>
                  <a:pt x="245" y="121"/>
                  <a:pt x="35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" name="Freeform 13">
            <a:extLst>
              <a:ext uri="{FF2B5EF4-FFF2-40B4-BE49-F238E27FC236}">
                <a16:creationId xmlns:a16="http://schemas.microsoft.com/office/drawing/2014/main" id="{5AB5DD23-5ECB-4E0C-AC9B-C384785BA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80759" y="4056459"/>
            <a:ext cx="1144191" cy="1076325"/>
          </a:xfrm>
          <a:custGeom>
            <a:avLst/>
            <a:gdLst/>
            <a:ahLst/>
            <a:cxnLst/>
            <a:rect l="0" t="0" r="r" b="b"/>
            <a:pathLst>
              <a:path w="321" h="302">
                <a:moveTo>
                  <a:pt x="0" y="302"/>
                </a:moveTo>
                <a:cubicBezTo>
                  <a:pt x="114" y="210"/>
                  <a:pt x="223" y="109"/>
                  <a:pt x="32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" name="Freeform 15">
            <a:extLst>
              <a:ext uri="{FF2B5EF4-FFF2-40B4-BE49-F238E27FC236}">
                <a16:creationId xmlns:a16="http://schemas.microsoft.com/office/drawing/2014/main" id="{7DA4BF21-FA96-43DB-A077-173C5F43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02203" y="4138612"/>
            <a:ext cx="1022747" cy="994172"/>
          </a:xfrm>
          <a:custGeom>
            <a:avLst/>
            <a:gdLst/>
            <a:ahLst/>
            <a:cxnLst/>
            <a:rect l="0" t="0" r="r" b="b"/>
            <a:pathLst>
              <a:path w="287" h="279">
                <a:moveTo>
                  <a:pt x="0" y="279"/>
                </a:moveTo>
                <a:cubicBezTo>
                  <a:pt x="101" y="193"/>
                  <a:pt x="198" y="100"/>
                  <a:pt x="287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pic>
        <p:nvPicPr>
          <p:cNvPr id="193" name="Google Shape;193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99058" y="46434"/>
            <a:ext cx="5032410" cy="4719638"/>
          </a:xfrm>
          <a:prstGeom prst="rect">
            <a:avLst/>
          </a:prstGeom>
          <a:noFill/>
        </p:spPr>
      </p:pic>
      <p:sp>
        <p:nvSpPr>
          <p:cNvPr id="226" name="Freeform 17">
            <a:extLst>
              <a:ext uri="{FF2B5EF4-FFF2-40B4-BE49-F238E27FC236}">
                <a16:creationId xmlns:a16="http://schemas.microsoft.com/office/drawing/2014/main" id="{BF956BA4-7CC2-4E13-9E1D-0854EF4C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34362" y="4270772"/>
            <a:ext cx="890588" cy="862012"/>
          </a:xfrm>
          <a:custGeom>
            <a:avLst/>
            <a:gdLst/>
            <a:ahLst/>
            <a:cxnLst/>
            <a:rect l="0" t="0" r="r" b="b"/>
            <a:pathLst>
              <a:path w="250" h="242">
                <a:moveTo>
                  <a:pt x="0" y="242"/>
                </a:moveTo>
                <a:cubicBezTo>
                  <a:pt x="88" y="166"/>
                  <a:pt x="172" y="85"/>
                  <a:pt x="25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" name="Freeform 19">
            <a:extLst>
              <a:ext uri="{FF2B5EF4-FFF2-40B4-BE49-F238E27FC236}">
                <a16:creationId xmlns:a16="http://schemas.microsoft.com/office/drawing/2014/main" id="{3262514D-691E-4344-8751-4E80F04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5343" y="4537472"/>
            <a:ext cx="659607" cy="595312"/>
          </a:xfrm>
          <a:custGeom>
            <a:avLst/>
            <a:gdLst/>
            <a:ahLst/>
            <a:cxnLst/>
            <a:rect l="0" t="0" r="r" b="b"/>
            <a:pathLst>
              <a:path w="185" h="167">
                <a:moveTo>
                  <a:pt x="0" y="167"/>
                </a:moveTo>
                <a:cubicBezTo>
                  <a:pt x="63" y="114"/>
                  <a:pt x="125" y="58"/>
                  <a:pt x="185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E43D436-9D76-4479-B202-282AA3363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D5FDDF-28FB-4871-BAF5-BC352B706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-2" y="0"/>
            <a:ext cx="9438087" cy="513992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5B7D8589-9CA0-4BA7-B315-7BA600BC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D0C97FEA-5238-47DE-9956-42F382C26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8C4A9B43-E0C5-483B-B15C-4022ECA49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5BF8B62-C636-43AF-894B-0457A9F2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669F993C-7340-4413-87F8-A2816686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6EB881D7-3E2B-4490-BB0A-16E777AD9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52CE5935-55CA-4EB9-9A3D-100B75145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CC6D6F8B-79F9-4F06-8A2D-7BABF0529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DEF715FE-2D51-4CC6-AD82-306DA627C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60E354CF-EF82-4609-8F48-2EFB01C27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FB9D2ACB-DE65-4053-BB6A-2DD575E12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275F112D-24B3-48F4-B2DB-FAB9E57C7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4224785A-F9F5-4670-880A-D7C6FBAB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767A8E2-1B21-4162-ACFD-4B70C1403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260829BA-C3E3-4388-B253-321C7F999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7F195E9B-F7B2-48EE-ADF4-0FCA5767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BD0E493A-B71F-4BD3-B6BC-84DC52C1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C82D4841-AB36-409F-AD31-FF0FE10B4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A025D47F-C545-4969-97D8-A41AE0B2E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CB1A3BE3-B4BA-4266-A08A-DC26E7CA6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CC5D0E10-479B-45F0-9A6D-F38F3240A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kstvak 5">
            <a:extLst>
              <a:ext uri="{FF2B5EF4-FFF2-40B4-BE49-F238E27FC236}">
                <a16:creationId xmlns:a16="http://schemas.microsoft.com/office/drawing/2014/main" id="{CC894A2E-CA29-BD49-91EF-830DAB530809}"/>
              </a:ext>
            </a:extLst>
          </p:cNvPr>
          <p:cNvSpPr txBox="1"/>
          <p:nvPr/>
        </p:nvSpPr>
        <p:spPr>
          <a:xfrm>
            <a:off x="5432824" y="1762443"/>
            <a:ext cx="3042229" cy="184233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i="0" kern="1200" cap="none" spc="-150" dirty="0">
                <a:solidFill>
                  <a:srgbClr val="4A66AC"/>
                </a:solidFill>
                <a:effectLst/>
                <a:latin typeface="+mj-lt"/>
                <a:ea typeface="+mj-ea"/>
                <a:cs typeface="+mj-cs"/>
              </a:rPr>
              <a:t>But they are not connected…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E9B8859-E1D3-0A45-A6F7-45791B0FBB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1473752"/>
              </p:ext>
            </p:extLst>
          </p:nvPr>
        </p:nvGraphicFramePr>
        <p:xfrm>
          <a:off x="603504" y="598833"/>
          <a:ext cx="4505467" cy="3943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33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5" name="Google Shape;255;p42"/>
          <p:cNvSpPr txBox="1">
            <a:spLocks noGrp="1"/>
          </p:cNvSpPr>
          <p:nvPr>
            <p:ph type="title"/>
          </p:nvPr>
        </p:nvSpPr>
        <p:spPr>
          <a:xfrm>
            <a:off x="5662997" y="1091708"/>
            <a:ext cx="2887218" cy="1734391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 marL="0" lvl="0" indent="0" algn="l">
              <a:lnSpc>
                <a:spcPct val="8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000">
                <a:solidFill>
                  <a:srgbClr val="4A66AC"/>
                </a:solidFill>
              </a:rPr>
              <a:t>Sales rate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90" y="596645"/>
            <a:ext cx="4477978" cy="39366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62705" y="2468540"/>
            <a:ext cx="305425" cy="26329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E9AB8D92-2003-5C41-9B51-0E4E65594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235705"/>
              </p:ext>
            </p:extLst>
          </p:nvPr>
        </p:nvGraphicFramePr>
        <p:xfrm>
          <a:off x="1257446" y="720160"/>
          <a:ext cx="3174666" cy="3689620"/>
        </p:xfrm>
        <a:graphic>
          <a:graphicData uri="http://schemas.openxmlformats.org/drawingml/2006/table">
            <a:tbl>
              <a:tblPr firstRow="1" bandRow="1">
                <a:tableStyleId>{60347AF8-7EAF-4D60-8D1A-A2AD2098A406}</a:tableStyleId>
              </a:tblPr>
              <a:tblGrid>
                <a:gridCol w="1055448">
                  <a:extLst>
                    <a:ext uri="{9D8B030D-6E8A-4147-A177-3AD203B41FA5}">
                      <a16:colId xmlns:a16="http://schemas.microsoft.com/office/drawing/2014/main" val="1810293057"/>
                    </a:ext>
                  </a:extLst>
                </a:gridCol>
                <a:gridCol w="956235">
                  <a:extLst>
                    <a:ext uri="{9D8B030D-6E8A-4147-A177-3AD203B41FA5}">
                      <a16:colId xmlns:a16="http://schemas.microsoft.com/office/drawing/2014/main" val="480492461"/>
                    </a:ext>
                  </a:extLst>
                </a:gridCol>
                <a:gridCol w="1162983">
                  <a:extLst>
                    <a:ext uri="{9D8B030D-6E8A-4147-A177-3AD203B41FA5}">
                      <a16:colId xmlns:a16="http://schemas.microsoft.com/office/drawing/2014/main" val="151400342"/>
                    </a:ext>
                  </a:extLst>
                </a:gridCol>
              </a:tblGrid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 b="1">
                          <a:effectLst/>
                          <a:latin typeface="+mj-lt"/>
                        </a:rPr>
                        <a:t>Name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 b="1" err="1">
                          <a:effectLst/>
                          <a:latin typeface="+mj-lt"/>
                        </a:rPr>
                        <a:t>Number</a:t>
                      </a:r>
                      <a:r>
                        <a:rPr lang="nl-BE" sz="700" b="1">
                          <a:effectLst/>
                          <a:latin typeface="+mj-lt"/>
                        </a:rPr>
                        <a:t> of </a:t>
                      </a:r>
                      <a:r>
                        <a:rPr lang="nl-BE" sz="700" b="1" err="1">
                          <a:effectLst/>
                          <a:latin typeface="+mj-lt"/>
                        </a:rPr>
                        <a:t>success</a:t>
                      </a:r>
                      <a:r>
                        <a:rPr lang="nl-BE" sz="700" b="1">
                          <a:effectLst/>
                          <a:latin typeface="+mj-lt"/>
                        </a:rPr>
                        <a:t> </a:t>
                      </a:r>
                      <a:r>
                        <a:rPr lang="nl-BE" sz="700" b="1" err="1">
                          <a:effectLst/>
                          <a:latin typeface="+mj-lt"/>
                        </a:rPr>
                        <a:t>visits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r>
                        <a:rPr lang="nl-BE" sz="700">
                          <a:latin typeface="+mj-lt"/>
                        </a:rPr>
                        <a:t> </a:t>
                      </a:r>
                      <a:r>
                        <a:rPr lang="nl-BE" sz="700" b="1">
                          <a:latin typeface="+mj-lt"/>
                        </a:rPr>
                        <a:t>Sales </a:t>
                      </a:r>
                      <a:r>
                        <a:rPr lang="nl-BE" sz="700" b="1" err="1">
                          <a:latin typeface="+mj-lt"/>
                        </a:rPr>
                        <a:t>Rate</a:t>
                      </a:r>
                    </a:p>
                  </a:txBody>
                  <a:tcPr marL="5940" marR="5940" marT="2970" marB="2970"/>
                </a:tc>
                <a:extLst>
                  <a:ext uri="{0D108BD9-81ED-4DB2-BD59-A6C34878D82A}">
                    <a16:rowId xmlns:a16="http://schemas.microsoft.com/office/drawing/2014/main" val="460118606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VAN HECKE jan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21188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38.954258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508123529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PEETERS </a:t>
                      </a:r>
                      <a:r>
                        <a:rPr lang="nl-BE" sz="700" err="1">
                          <a:effectLst/>
                          <a:latin typeface="+mj-lt"/>
                        </a:rPr>
                        <a:t>michel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18547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34.882453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3370326430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BUFFEL Sandy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15003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34.097727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607298406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VERRESEN Dirk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7064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31.076503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165251268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VERSTRAETE Erik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4227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22.286076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292131313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MATTIJS </a:t>
                      </a:r>
                      <a:r>
                        <a:rPr lang="nl-BE" sz="700" err="1">
                          <a:effectLst/>
                          <a:latin typeface="+mj-lt"/>
                        </a:rPr>
                        <a:t>stijn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3535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39.225477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847745400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DE PAUW Kim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3503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21.385836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964299113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KERCKAERT Pieter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1665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26.610197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989539548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CLAUS David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1188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26.358997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022047807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BALLINGS Hendrik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630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40.050858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160967175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TACK </a:t>
                      </a:r>
                      <a:r>
                        <a:rPr lang="nl-BE" sz="700" err="1">
                          <a:effectLst/>
                          <a:latin typeface="+mj-lt"/>
                        </a:rPr>
                        <a:t>Hann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438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26.040428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518165145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DE SMET Stijn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395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23.140012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027938874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VAN HUFFEL Jan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351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36.222910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663080257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PAUWELS Jeffrey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271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22.527016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369369394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STEEMAN Evy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266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26.626627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992337071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DE CONINCK </a:t>
                      </a:r>
                      <a:r>
                        <a:rPr lang="nl-BE" sz="700" err="1">
                          <a:effectLst/>
                          <a:latin typeface="+mj-lt"/>
                        </a:rPr>
                        <a:t>Marnik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247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28.888889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3964013297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JANNSENS Eddy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178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22.139303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1652514435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DE BRUYNE Charlotte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103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18.625678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431015536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DE BRUYNE Chris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43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19.111111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576960222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CLAEYS Liebeth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37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16.157205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3014894061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QUINTEN Patrick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16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76.190476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3637236600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DE MILT Tomas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12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12.244898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068391197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DE BAERE Sonja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46.666667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18174876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DESTORME Frederik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50.000000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4053441783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JACOBS Michel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14.285714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396951962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DE TREMERIE Dimitri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40.000000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25159783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VERLINDEN Elke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100.000000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3508120480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MORTIER Magda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50.000000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1857840936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CABOOTER Dries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100.000000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3789047340"/>
                  </a:ext>
                </a:extLst>
              </a:tr>
              <a:tr h="119020"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VAN AALST Sofie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2475" marR="2475" marT="2475" marB="247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BE" sz="700" dirty="0">
                          <a:effectLst/>
                          <a:latin typeface="+mj-lt"/>
                        </a:rPr>
                        <a:t>12.500000</a:t>
                      </a:r>
                    </a:p>
                  </a:txBody>
                  <a:tcPr marL="2475" marR="2475" marT="2475" marB="2475" anchor="ctr"/>
                </a:tc>
                <a:extLst>
                  <a:ext uri="{0D108BD9-81ED-4DB2-BD59-A6C34878D82A}">
                    <a16:rowId xmlns:a16="http://schemas.microsoft.com/office/drawing/2014/main" val="15466568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010" y="-5029"/>
            <a:ext cx="9146010" cy="30957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4E64B20E-3C99-A24B-9E96-BDEABD73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77" y="426251"/>
            <a:ext cx="7342850" cy="2423140"/>
          </a:xfrm>
          <a:prstGeom prst="rect">
            <a:avLst/>
          </a:prstGeom>
          <a:ln w="12700">
            <a:noFill/>
          </a:ln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717"/>
            <a:ext cx="9144574" cy="1328455"/>
            <a:chOff x="1" y="3893141"/>
            <a:chExt cx="12192755" cy="1771275"/>
          </a:xfrm>
        </p:grpSpPr>
        <p:sp>
          <p:nvSpPr>
            <p:cNvPr id="61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1F9D811-273B-9B4E-B147-5CA9E0581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986" y="3220041"/>
            <a:ext cx="6625241" cy="545811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2600">
                <a:solidFill>
                  <a:srgbClr val="FFFEFF"/>
                </a:solidFill>
              </a:rPr>
              <a:t>Who should be rewarded or trained</a:t>
            </a:r>
          </a:p>
        </p:txBody>
      </p:sp>
    </p:spTree>
    <p:extLst>
      <p:ext uri="{BB962C8B-B14F-4D97-AF65-F5344CB8AC3E}">
        <p14:creationId xmlns:p14="http://schemas.microsoft.com/office/powerpoint/2010/main" val="128066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E43D436-9D76-4479-B202-282AA3363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D5FDDF-28FB-4871-BAF5-BC352B706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-2" y="0"/>
            <a:ext cx="9438087" cy="513992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5B7D8589-9CA0-4BA7-B315-7BA600BC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D0C97FEA-5238-47DE-9956-42F382C26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8C4A9B43-E0C5-483B-B15C-4022ECA49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5BF8B62-C636-43AF-894B-0457A9F2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669F993C-7340-4413-87F8-A2816686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6EB881D7-3E2B-4490-BB0A-16E777AD9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52CE5935-55CA-4EB9-9A3D-100B75145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CC6D6F8B-79F9-4F06-8A2D-7BABF0529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DEF715FE-2D51-4CC6-AD82-306DA627C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60E354CF-EF82-4609-8F48-2EFB01C27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FB9D2ACB-DE65-4053-BB6A-2DD575E12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275F112D-24B3-48F4-B2DB-FAB9E57C7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4224785A-F9F5-4670-880A-D7C6FBAB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767A8E2-1B21-4162-ACFD-4B70C1403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260829BA-C3E3-4388-B253-321C7F999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7F195E9B-F7B2-48EE-ADF4-0FCA5767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BD0E493A-B71F-4BD3-B6BC-84DC52C1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C82D4841-AB36-409F-AD31-FF0FE10B4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A025D47F-C545-4969-97D8-A41AE0B2E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CB1A3BE3-B4BA-4266-A08A-DC26E7CA6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CC5D0E10-479B-45F0-9A6D-F38F3240A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4" name="Afbeelding 63" descr="Afbeelding met tafel&#10;&#10;Automatisch gegenereerde beschrijving">
            <a:extLst>
              <a:ext uri="{FF2B5EF4-FFF2-40B4-BE49-F238E27FC236}">
                <a16:creationId xmlns:a16="http://schemas.microsoft.com/office/drawing/2014/main" id="{B12663D3-AA8D-1C4A-918C-4ADE1D17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65" y="2334352"/>
            <a:ext cx="3205029" cy="2598672"/>
          </a:xfrm>
          <a:prstGeom prst="rect">
            <a:avLst/>
          </a:prstGeom>
        </p:spPr>
      </p:pic>
      <p:pic>
        <p:nvPicPr>
          <p:cNvPr id="63" name="Afbeelding 62" descr="Afbeelding met tafel&#10;&#10;Automatisch gegenereerde beschrijving">
            <a:extLst>
              <a:ext uri="{FF2B5EF4-FFF2-40B4-BE49-F238E27FC236}">
                <a16:creationId xmlns:a16="http://schemas.microsoft.com/office/drawing/2014/main" id="{E264DC9C-D54F-3A4B-A03F-987B0DD92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82" y="195085"/>
            <a:ext cx="3161111" cy="3673724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83C7D76A-8ABA-EC44-9433-CC63943EAA0D}"/>
              </a:ext>
            </a:extLst>
          </p:cNvPr>
          <p:cNvSpPr txBox="1"/>
          <p:nvPr/>
        </p:nvSpPr>
        <p:spPr>
          <a:xfrm>
            <a:off x="6422823" y="4101867"/>
            <a:ext cx="1405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4000" dirty="0">
                <a:solidFill>
                  <a:schemeClr val="accent6"/>
                </a:solidFill>
              </a:rPr>
              <a:t>…</a:t>
            </a:r>
          </a:p>
        </p:txBody>
      </p:sp>
      <p:sp>
        <p:nvSpPr>
          <p:cNvPr id="65" name="Tekstvak 64">
            <a:extLst>
              <a:ext uri="{FF2B5EF4-FFF2-40B4-BE49-F238E27FC236}">
                <a16:creationId xmlns:a16="http://schemas.microsoft.com/office/drawing/2014/main" id="{5C1FA91A-2A66-864B-BE91-CF92A218DB79}"/>
              </a:ext>
            </a:extLst>
          </p:cNvPr>
          <p:cNvSpPr txBox="1"/>
          <p:nvPr/>
        </p:nvSpPr>
        <p:spPr>
          <a:xfrm>
            <a:off x="4269171" y="504230"/>
            <a:ext cx="3894943" cy="184233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i="0" kern="1200" cap="none" spc="-150" dirty="0">
                <a:solidFill>
                  <a:srgbClr val="4A66AC"/>
                </a:solidFill>
                <a:effectLst/>
                <a:latin typeface="+mj-lt"/>
                <a:ea typeface="+mj-ea"/>
                <a:cs typeface="+mj-cs"/>
              </a:rPr>
              <a:t>Which employees should be assigned to different routes?</a:t>
            </a:r>
          </a:p>
        </p:txBody>
      </p:sp>
    </p:spTree>
    <p:extLst>
      <p:ext uri="{BB962C8B-B14F-4D97-AF65-F5344CB8AC3E}">
        <p14:creationId xmlns:p14="http://schemas.microsoft.com/office/powerpoint/2010/main" val="2460065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nl-BE">
                <a:solidFill>
                  <a:schemeClr val="accent2">
                    <a:lumMod val="75000"/>
                  </a:schemeClr>
                </a:solidFill>
              </a:rPr>
              <a:t>Location and route analysis</a:t>
            </a:r>
          </a:p>
        </p:txBody>
      </p:sp>
      <p:graphicFrame>
        <p:nvGraphicFramePr>
          <p:cNvPr id="267" name="Google Shape;263;p43">
            <a:extLst>
              <a:ext uri="{FF2B5EF4-FFF2-40B4-BE49-F238E27FC236}">
                <a16:creationId xmlns:a16="http://schemas.microsoft.com/office/drawing/2014/main" id="{D177DB7C-B417-4249-8BD7-DF75903F5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118158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xfrm>
            <a:off x="1298524" y="348693"/>
            <a:ext cx="70349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4A66AC"/>
                </a:solidFill>
              </a:rPr>
              <a:t>Customers are positioned in large clusters</a:t>
            </a:r>
            <a:endParaRPr>
              <a:solidFill>
                <a:srgbClr val="4A66AC"/>
              </a:solidFill>
            </a:endParaRPr>
          </a:p>
        </p:txBody>
      </p:sp>
      <p:sp>
        <p:nvSpPr>
          <p:cNvPr id="269" name="Google Shape;269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1276"/>
            <a:ext cx="9144000" cy="344294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/>
          <p:nvPr/>
        </p:nvSpPr>
        <p:spPr>
          <a:xfrm>
            <a:off x="2581300" y="1750775"/>
            <a:ext cx="1185600" cy="1107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808325" y="1297525"/>
            <a:ext cx="1224300" cy="985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274" name="Google Shape;274;p44"/>
          <p:cNvSpPr/>
          <p:nvPr/>
        </p:nvSpPr>
        <p:spPr>
          <a:xfrm rot="-1127912">
            <a:off x="4482728" y="2325421"/>
            <a:ext cx="1539839" cy="98560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275" name="Google Shape;275;p44"/>
          <p:cNvSpPr/>
          <p:nvPr/>
        </p:nvSpPr>
        <p:spPr>
          <a:xfrm>
            <a:off x="4364950" y="2396725"/>
            <a:ext cx="902100" cy="843000"/>
          </a:xfrm>
          <a:prstGeom prst="ellipse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276" name="Google Shape;276;p44"/>
          <p:cNvSpPr/>
          <p:nvPr/>
        </p:nvSpPr>
        <p:spPr>
          <a:xfrm>
            <a:off x="5267050" y="2268025"/>
            <a:ext cx="902100" cy="843000"/>
          </a:xfrm>
          <a:prstGeom prst="ellipse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DDB079-6EFD-46E4-8DCE-673D19908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31343"/>
              </p:ext>
            </p:extLst>
          </p:nvPr>
        </p:nvGraphicFramePr>
        <p:xfrm>
          <a:off x="7330361" y="1393759"/>
          <a:ext cx="1726163" cy="782940"/>
        </p:xfrm>
        <a:graphic>
          <a:graphicData uri="http://schemas.openxmlformats.org/drawingml/2006/table">
            <a:tbl>
              <a:tblPr firstRow="1" bandRow="1">
                <a:tableStyleId>{60347AF8-7EAF-4D60-8D1A-A2AD2098A406}</a:tableStyleId>
              </a:tblPr>
              <a:tblGrid>
                <a:gridCol w="489857">
                  <a:extLst>
                    <a:ext uri="{9D8B030D-6E8A-4147-A177-3AD203B41FA5}">
                      <a16:colId xmlns:a16="http://schemas.microsoft.com/office/drawing/2014/main" val="3889868190"/>
                    </a:ext>
                  </a:extLst>
                </a:gridCol>
                <a:gridCol w="1236306">
                  <a:extLst>
                    <a:ext uri="{9D8B030D-6E8A-4147-A177-3AD203B41FA5}">
                      <a16:colId xmlns:a16="http://schemas.microsoft.com/office/drawing/2014/main" val="4056696069"/>
                    </a:ext>
                  </a:extLst>
                </a:gridCol>
              </a:tblGrid>
              <a:tr h="27095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Depot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75566"/>
                  </a:ext>
                </a:extLst>
              </a:tr>
              <a:tr h="41718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Customer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688101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A69CE9E9-BBEE-496B-A10B-98307C65C2E3}"/>
              </a:ext>
            </a:extLst>
          </p:cNvPr>
          <p:cNvSpPr/>
          <p:nvPr/>
        </p:nvSpPr>
        <p:spPr>
          <a:xfrm>
            <a:off x="7477423" y="1503930"/>
            <a:ext cx="192640" cy="1926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20B99B-51CD-4412-B523-17CC60DDDC2F}"/>
              </a:ext>
            </a:extLst>
          </p:cNvPr>
          <p:cNvSpPr/>
          <p:nvPr/>
        </p:nvSpPr>
        <p:spPr>
          <a:xfrm>
            <a:off x="7477422" y="1869292"/>
            <a:ext cx="192640" cy="192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F9480C-ECAA-4253-99C6-BED1BBC88A98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>
            <a:spLocks noGrp="1"/>
          </p:cNvSpPr>
          <p:nvPr>
            <p:ph type="title"/>
          </p:nvPr>
        </p:nvSpPr>
        <p:spPr>
          <a:xfrm>
            <a:off x="1608557" y="307019"/>
            <a:ext cx="59268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>
                <a:solidFill>
                  <a:srgbClr val="4A66AC"/>
                </a:solidFill>
              </a:rPr>
              <a:t>Plotting the CLV of the customers</a:t>
            </a:r>
          </a:p>
        </p:txBody>
      </p:sp>
      <p:sp>
        <p:nvSpPr>
          <p:cNvPr id="282" name="Google Shape;282;p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01" y="1068143"/>
            <a:ext cx="8779802" cy="33043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9FF0276-196D-4F2E-8F64-16F7128A7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195307"/>
              </p:ext>
            </p:extLst>
          </p:nvPr>
        </p:nvGraphicFramePr>
        <p:xfrm>
          <a:off x="6766560" y="1148831"/>
          <a:ext cx="2092224" cy="1537356"/>
        </p:xfrm>
        <a:graphic>
          <a:graphicData uri="http://schemas.openxmlformats.org/drawingml/2006/table">
            <a:tbl>
              <a:tblPr firstRow="1" bandRow="1">
                <a:tableStyleId>{60347AF8-7EAF-4D60-8D1A-A2AD2098A406}</a:tableStyleId>
              </a:tblPr>
              <a:tblGrid>
                <a:gridCol w="577544">
                  <a:extLst>
                    <a:ext uri="{9D8B030D-6E8A-4147-A177-3AD203B41FA5}">
                      <a16:colId xmlns:a16="http://schemas.microsoft.com/office/drawing/2014/main" val="3889868190"/>
                    </a:ext>
                  </a:extLst>
                </a:gridCol>
                <a:gridCol w="1514680">
                  <a:extLst>
                    <a:ext uri="{9D8B030D-6E8A-4147-A177-3AD203B41FA5}">
                      <a16:colId xmlns:a16="http://schemas.microsoft.com/office/drawing/2014/main" val="4056696069"/>
                    </a:ext>
                  </a:extLst>
                </a:gridCol>
              </a:tblGrid>
              <a:tr h="25622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CLV &lt; 100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175566"/>
                  </a:ext>
                </a:extLst>
              </a:tr>
              <a:tr h="25622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100 &lt; CLV &lt; 200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688101"/>
                  </a:ext>
                </a:extLst>
              </a:tr>
              <a:tr h="25622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200 &lt; CLV &lt; 300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550834"/>
                  </a:ext>
                </a:extLst>
              </a:tr>
              <a:tr h="25622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300 &lt; CLV &lt; 400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173383"/>
                  </a:ext>
                </a:extLst>
              </a:tr>
              <a:tr h="25622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400 &lt; CLV &lt; 500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693208"/>
                  </a:ext>
                </a:extLst>
              </a:tr>
              <a:tr h="25622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105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/>
                        <a:t>500 &lt; CLV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553900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3D9699F1-A264-46BD-9F6B-BA5BB184DF0F}"/>
              </a:ext>
            </a:extLst>
          </p:cNvPr>
          <p:cNvSpPr/>
          <p:nvPr/>
        </p:nvSpPr>
        <p:spPr>
          <a:xfrm>
            <a:off x="6947679" y="1437855"/>
            <a:ext cx="192640" cy="192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5A901E-08E6-4D7D-9EEB-75DB8FF67AC4}"/>
              </a:ext>
            </a:extLst>
          </p:cNvPr>
          <p:cNvSpPr/>
          <p:nvPr/>
        </p:nvSpPr>
        <p:spPr>
          <a:xfrm>
            <a:off x="6947679" y="1179662"/>
            <a:ext cx="192640" cy="192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8E9AB5-D813-46B4-A588-29787AB3B1B2}"/>
              </a:ext>
            </a:extLst>
          </p:cNvPr>
          <p:cNvSpPr/>
          <p:nvPr/>
        </p:nvSpPr>
        <p:spPr>
          <a:xfrm>
            <a:off x="6947679" y="1696048"/>
            <a:ext cx="192640" cy="1926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D5AA09-824F-4C8E-838F-5A8C63236F68}"/>
              </a:ext>
            </a:extLst>
          </p:cNvPr>
          <p:cNvSpPr/>
          <p:nvPr/>
        </p:nvSpPr>
        <p:spPr>
          <a:xfrm>
            <a:off x="6947679" y="1954241"/>
            <a:ext cx="192640" cy="1926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F0497A-17B0-458E-8309-B1AC7ED35430}"/>
              </a:ext>
            </a:extLst>
          </p:cNvPr>
          <p:cNvSpPr/>
          <p:nvPr/>
        </p:nvSpPr>
        <p:spPr>
          <a:xfrm>
            <a:off x="6947679" y="2201775"/>
            <a:ext cx="192640" cy="192640"/>
          </a:xfrm>
          <a:prstGeom prst="ellipse">
            <a:avLst/>
          </a:prstGeom>
          <a:solidFill>
            <a:srgbClr val="D93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44A6BB-C16B-400B-ABFE-3E134B0C62E7}"/>
              </a:ext>
            </a:extLst>
          </p:cNvPr>
          <p:cNvSpPr/>
          <p:nvPr/>
        </p:nvSpPr>
        <p:spPr>
          <a:xfrm>
            <a:off x="6947679" y="2468033"/>
            <a:ext cx="192640" cy="1926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1376201" y="384113"/>
            <a:ext cx="69673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algn="l"/>
            <a:r>
              <a:rPr lang="nl">
                <a:solidFill>
                  <a:srgbClr val="4A66AC"/>
                </a:solidFill>
              </a:rPr>
              <a:t>The current route assignment per depot</a:t>
            </a:r>
            <a:endParaRPr lang="nl">
              <a:solidFill>
                <a:srgbClr val="4A66AC"/>
              </a:solidFill>
              <a:cs typeface="Calibri Light"/>
            </a:endParaRPr>
          </a:p>
        </p:txBody>
      </p:sp>
      <p:sp>
        <p:nvSpPr>
          <p:cNvPr id="298" name="Google Shape;298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1276"/>
            <a:ext cx="9144000" cy="3442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0" name="Google Shape;300;p47"/>
          <p:cNvGraphicFramePr/>
          <p:nvPr>
            <p:extLst>
              <p:ext uri="{D42A27DB-BD31-4B8C-83A1-F6EECF244321}">
                <p14:modId xmlns:p14="http://schemas.microsoft.com/office/powerpoint/2010/main" val="3063966500"/>
              </p:ext>
            </p:extLst>
          </p:nvPr>
        </p:nvGraphicFramePr>
        <p:xfrm>
          <a:off x="7126255" y="1282959"/>
          <a:ext cx="1761436" cy="1849335"/>
        </p:xfrm>
        <a:graphic>
          <a:graphicData uri="http://schemas.openxmlformats.org/drawingml/2006/table">
            <a:tbl>
              <a:tblPr>
                <a:noFill/>
                <a:tableStyleId>{60347AF8-7EAF-4D60-8D1A-A2AD2098A406}</a:tableStyleId>
              </a:tblPr>
              <a:tblGrid>
                <a:gridCol w="478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825">
                <a:tc>
                  <a:txBody>
                    <a:bodyPr/>
                    <a:lstStyle/>
                    <a:p>
                      <a:pPr marL="698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8761D"/>
                        </a:buClr>
                        <a:buSzPts val="2500"/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err="1"/>
                        <a:t>Antwerp</a:t>
                      </a:r>
                      <a:endParaRPr err="1"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457200" lvl="0" indent="-387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500"/>
                        <a:buChar char="●"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Deinze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457200" lvl="0" indent="-387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FF"/>
                        </a:buClr>
                        <a:buSzPts val="2500"/>
                        <a:buChar char="●"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Vilvoorde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457200" lvl="0" indent="-387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FFFF"/>
                        </a:buClr>
                        <a:buSzPts val="2500"/>
                        <a:buChar char="●"/>
                      </a:pPr>
                      <a:endParaRPr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Aarschot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1" name="Google Shape;301;p47"/>
          <p:cNvSpPr/>
          <p:nvPr/>
        </p:nvSpPr>
        <p:spPr>
          <a:xfrm>
            <a:off x="3221950" y="1846375"/>
            <a:ext cx="671400" cy="627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02" name="Google Shape;302;p47"/>
          <p:cNvSpPr/>
          <p:nvPr/>
        </p:nvSpPr>
        <p:spPr>
          <a:xfrm>
            <a:off x="4757975" y="1846375"/>
            <a:ext cx="671400" cy="627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03" name="Google Shape;303;p47"/>
          <p:cNvSpPr/>
          <p:nvPr/>
        </p:nvSpPr>
        <p:spPr>
          <a:xfrm>
            <a:off x="4188475" y="2547025"/>
            <a:ext cx="671400" cy="627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5373575" y="2689675"/>
            <a:ext cx="671400" cy="627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305" name="Google Shape;305;p47"/>
          <p:cNvSpPr/>
          <p:nvPr/>
        </p:nvSpPr>
        <p:spPr>
          <a:xfrm>
            <a:off x="5515975" y="2195300"/>
            <a:ext cx="671400" cy="627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9900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7FC15B-447D-4649-B7D4-05BF2186C24D}"/>
              </a:ext>
            </a:extLst>
          </p:cNvPr>
          <p:cNvSpPr/>
          <p:nvPr/>
        </p:nvSpPr>
        <p:spPr>
          <a:xfrm>
            <a:off x="7270693" y="1442994"/>
            <a:ext cx="192640" cy="1926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EB4205-8D62-496F-AA13-6D31555B2ABF}"/>
              </a:ext>
            </a:extLst>
          </p:cNvPr>
          <p:cNvSpPr/>
          <p:nvPr/>
        </p:nvSpPr>
        <p:spPr>
          <a:xfrm>
            <a:off x="7270695" y="1901661"/>
            <a:ext cx="192640" cy="192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42B589-FF62-4425-9116-CC8456AFE2E2}"/>
              </a:ext>
            </a:extLst>
          </p:cNvPr>
          <p:cNvSpPr/>
          <p:nvPr/>
        </p:nvSpPr>
        <p:spPr>
          <a:xfrm>
            <a:off x="7270692" y="2794555"/>
            <a:ext cx="192640" cy="1926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6C93F0-F503-4E89-9B3C-BED09B697DC6}"/>
              </a:ext>
            </a:extLst>
          </p:cNvPr>
          <p:cNvSpPr/>
          <p:nvPr/>
        </p:nvSpPr>
        <p:spPr>
          <a:xfrm>
            <a:off x="7270693" y="2353383"/>
            <a:ext cx="192640" cy="192640"/>
          </a:xfrm>
          <a:prstGeom prst="ellipse">
            <a:avLst/>
          </a:prstGeom>
          <a:solidFill>
            <a:srgbClr val="D93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717"/>
            <a:ext cx="9144574" cy="1328455"/>
            <a:chOff x="1" y="3893141"/>
            <a:chExt cx="12192755" cy="1771275"/>
          </a:xfrm>
        </p:grpSpPr>
        <p:sp>
          <p:nvSpPr>
            <p:cNvPr id="58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5EE4A34D-3047-E74C-9875-689948A0E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636" y="3423241"/>
            <a:ext cx="6625241" cy="545811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3600"/>
              <a:t>Products</a:t>
            </a:r>
          </a:p>
        </p:txBody>
      </p:sp>
      <p:pic>
        <p:nvPicPr>
          <p:cNvPr id="1026" name="Picture 2" descr="Homemade Vanilla Ice Cream Recipe">
            <a:extLst>
              <a:ext uri="{FF2B5EF4-FFF2-40B4-BE49-F238E27FC236}">
                <a16:creationId xmlns:a16="http://schemas.microsoft.com/office/drawing/2014/main" id="{394BFA26-7E67-C649-9FAB-CD8434631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" t="22990" r="272" b="44459"/>
          <a:stretch/>
        </p:blipFill>
        <p:spPr bwMode="auto">
          <a:xfrm>
            <a:off x="0" y="2579"/>
            <a:ext cx="9139631" cy="314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6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109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1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43" name="Group 132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44" name="Rectangle 137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5" name="Group 139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546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0" name="Google Shape;310;p48"/>
          <p:cNvSpPr txBox="1">
            <a:spLocks noGrp="1"/>
          </p:cNvSpPr>
          <p:nvPr>
            <p:ph type="title"/>
          </p:nvPr>
        </p:nvSpPr>
        <p:spPr>
          <a:xfrm>
            <a:off x="678657" y="596645"/>
            <a:ext cx="7866411" cy="893184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100">
                <a:solidFill>
                  <a:srgbClr val="4A66AC"/>
                </a:solidFill>
              </a:rPr>
              <a:t>Current revenue per depot</a:t>
            </a:r>
          </a:p>
        </p:txBody>
      </p:sp>
      <p:sp>
        <p:nvSpPr>
          <p:cNvPr id="567" name="Rectangle 162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772" y="1687710"/>
            <a:ext cx="3719489" cy="2758678"/>
          </a:xfrm>
          <a:prstGeom prst="rect">
            <a:avLst/>
          </a:prstGeom>
          <a:solidFill>
            <a:schemeClr val="bg1"/>
          </a:solidFill>
          <a:ln w="19050">
            <a:solidFill>
              <a:srgbClr val="98FE9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FB3DA24-910B-DA41-B253-3F98A29E4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3" b="-5"/>
          <a:stretch/>
        </p:blipFill>
        <p:spPr>
          <a:xfrm>
            <a:off x="827442" y="1812035"/>
            <a:ext cx="3470148" cy="2510028"/>
          </a:xfrm>
          <a:prstGeom prst="rect">
            <a:avLst/>
          </a:prstGeom>
          <a:ln w="12700">
            <a:noFill/>
          </a:ln>
        </p:spPr>
      </p:pic>
      <p:sp>
        <p:nvSpPr>
          <p:cNvPr id="311" name="Google Shape;311;p48"/>
          <p:cNvSpPr txBox="1">
            <a:spLocks noGrp="1"/>
          </p:cNvSpPr>
          <p:nvPr>
            <p:ph type="body" idx="1"/>
          </p:nvPr>
        </p:nvSpPr>
        <p:spPr>
          <a:xfrm>
            <a:off x="4785527" y="1671637"/>
            <a:ext cx="3771696" cy="277475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-228600">
              <a:spcBef>
                <a:spcPts val="1000"/>
              </a:spcBef>
              <a:spcAft>
                <a:spcPts val="1200"/>
              </a:spcAft>
              <a:buClr>
                <a:srgbClr val="98FE97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/>
              <a:t>Large difference in revenue     </a:t>
            </a:r>
            <a:r>
              <a:rPr lang="en-US" err="1">
                <a:solidFill>
                  <a:schemeClr val="bg1"/>
                </a:solidFill>
              </a:rPr>
              <a:t>sd</a:t>
            </a:r>
            <a:r>
              <a:rPr lang="en-US" err="1"/>
              <a:t>over</a:t>
            </a:r>
            <a:r>
              <a:rPr lang="en-US"/>
              <a:t> all depots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99E759-1285-406E-BF1C-ADC5CF22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720090"/>
            <a:ext cx="2899271" cy="312845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>
              <a:spcBef>
                <a:spcPct val="0"/>
              </a:spcBef>
            </a:pPr>
            <a:endParaRPr lang="en-US" sz="330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8AFD0F9-EE24-492C-94F6-7A3A224B9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7373" y="720090"/>
            <a:ext cx="4133850" cy="3128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SzPct val="110000"/>
              <a:buFont typeface="Wingdings" panose="05000000000000000000" pitchFamily="2" charset="2"/>
              <a:buChar char="§"/>
            </a:pPr>
            <a:endParaRPr lang="en-US"/>
          </a:p>
        </p:txBody>
      </p:sp>
      <p:pic>
        <p:nvPicPr>
          <p:cNvPr id="4" name="Google Shape;320;p49">
            <a:extLst>
              <a:ext uri="{FF2B5EF4-FFF2-40B4-BE49-F238E27FC236}">
                <a16:creationId xmlns:a16="http://schemas.microsoft.com/office/drawing/2014/main" id="{E603909A-43EC-4C36-8FCC-8D60124A13C4}"/>
              </a:ext>
            </a:extLst>
          </p:cNvPr>
          <p:cNvPicPr preferRelativeResize="0"/>
          <p:nvPr/>
        </p:nvPicPr>
        <p:blipFill rotWithShape="1">
          <a:blip r:embed="rId2"/>
          <a:srcRect t="3802" r="-2" b="6656"/>
          <a:stretch/>
        </p:blipFill>
        <p:spPr>
          <a:xfrm>
            <a:off x="1703" y="577812"/>
            <a:ext cx="9042795" cy="3296512"/>
          </a:xfrm>
          <a:prstGeom prst="rect">
            <a:avLst/>
          </a:prstGeom>
          <a:noFill/>
        </p:spPr>
      </p:pic>
      <p:sp>
        <p:nvSpPr>
          <p:cNvPr id="5" name="Google Shape;318;p49">
            <a:extLst>
              <a:ext uri="{FF2B5EF4-FFF2-40B4-BE49-F238E27FC236}">
                <a16:creationId xmlns:a16="http://schemas.microsoft.com/office/drawing/2014/main" id="{D9869790-0B3B-4D5C-ADA6-A69E3945FA3D}"/>
              </a:ext>
            </a:extLst>
          </p:cNvPr>
          <p:cNvSpPr txBox="1">
            <a:spLocks/>
          </p:cNvSpPr>
          <p:nvPr/>
        </p:nvSpPr>
        <p:spPr>
          <a:xfrm>
            <a:off x="1038553" y="4497430"/>
            <a:ext cx="7076364" cy="592255"/>
          </a:xfrm>
          <a:prstGeom prst="rect">
            <a:avLst/>
          </a:prstGeom>
        </p:spPr>
        <p:txBody>
          <a:bodyPr spcFirstLastPara="1" vert="horz" wrap="square" lIns="228600" tIns="228600" rIns="228600" bIns="0" rtlCol="0" anchor="ctr" anchorCtr="0">
            <a:normAutofit/>
          </a:bodyPr>
          <a:lstStyle>
            <a:lvl1pPr lvl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>
                <a:schemeClr val="dk1"/>
              </a:buClr>
              <a:buSzPct val="39285"/>
              <a:buFontTx/>
            </a:pPr>
            <a:r>
              <a:rPr lang="en-US" sz="2800">
                <a:solidFill>
                  <a:schemeClr val="bg1"/>
                </a:solidFill>
              </a:rPr>
              <a:t>Potential improvements in the current routes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FontTx/>
            </a:pP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7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A0484-EE6B-4F68-8393-0CB8F5B6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720090"/>
            <a:ext cx="2899271" cy="312845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>
              <a:spcBef>
                <a:spcPct val="0"/>
              </a:spcBef>
            </a:pPr>
            <a:endParaRPr lang="en-US" sz="330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F224F-65A6-4D4F-B6D8-36E67F10C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7373" y="720090"/>
            <a:ext cx="4133850" cy="3128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SzPct val="110000"/>
              <a:buFont typeface="Wingdings" panose="05000000000000000000" pitchFamily="2" charset="2"/>
              <a:buChar char="§"/>
            </a:pPr>
            <a:endParaRPr lang="en-US"/>
          </a:p>
        </p:txBody>
      </p:sp>
      <p:pic>
        <p:nvPicPr>
          <p:cNvPr id="4" name="Google Shape;327;p50">
            <a:extLst>
              <a:ext uri="{FF2B5EF4-FFF2-40B4-BE49-F238E27FC236}">
                <a16:creationId xmlns:a16="http://schemas.microsoft.com/office/drawing/2014/main" id="{D3535EAB-D8A6-4E28-AA13-D19E8E3F5F3B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8252" y="351723"/>
            <a:ext cx="8963997" cy="3733076"/>
          </a:xfrm>
          <a:prstGeom prst="rect">
            <a:avLst/>
          </a:prstGeom>
          <a:noFill/>
        </p:spPr>
      </p:pic>
      <p:sp>
        <p:nvSpPr>
          <p:cNvPr id="6" name="Google Shape;325;p50">
            <a:extLst>
              <a:ext uri="{FF2B5EF4-FFF2-40B4-BE49-F238E27FC236}">
                <a16:creationId xmlns:a16="http://schemas.microsoft.com/office/drawing/2014/main" id="{A25E9221-56F7-4F5B-8734-047CDA1ABAD8}"/>
              </a:ext>
            </a:extLst>
          </p:cNvPr>
          <p:cNvSpPr txBox="1">
            <a:spLocks/>
          </p:cNvSpPr>
          <p:nvPr/>
        </p:nvSpPr>
        <p:spPr>
          <a:xfrm>
            <a:off x="1033818" y="4366804"/>
            <a:ext cx="7076364" cy="592255"/>
          </a:xfrm>
          <a:prstGeom prst="rect">
            <a:avLst/>
          </a:prstGeom>
        </p:spPr>
        <p:txBody>
          <a:bodyPr spcFirstLastPara="1" vert="horz" wrap="square" lIns="228600" tIns="228600" rIns="228600" bIns="0" rtlCol="0" anchor="ctr" anchorCtr="0">
            <a:normAutofit/>
          </a:bodyPr>
          <a:lstStyle>
            <a:lvl1pPr lvl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>
                <a:schemeClr val="dk1"/>
              </a:buClr>
              <a:buSzPct val="39285"/>
              <a:buFontTx/>
            </a:pPr>
            <a:r>
              <a:rPr lang="en-US" sz="2800">
                <a:solidFill>
                  <a:schemeClr val="bg1"/>
                </a:solidFill>
              </a:rPr>
              <a:t>Potential improvements in the current routes</a:t>
            </a:r>
          </a:p>
        </p:txBody>
      </p:sp>
    </p:spTree>
    <p:extLst>
      <p:ext uri="{BB962C8B-B14F-4D97-AF65-F5344CB8AC3E}">
        <p14:creationId xmlns:p14="http://schemas.microsoft.com/office/powerpoint/2010/main" val="4018552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99E759-1285-406E-BF1C-ADC5CF22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720090"/>
            <a:ext cx="2899271" cy="312845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>
              <a:spcBef>
                <a:spcPct val="0"/>
              </a:spcBef>
            </a:pPr>
            <a:endParaRPr lang="en-US" sz="330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8AFD0F9-EE24-492C-94F6-7A3A224B9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7373" y="720090"/>
            <a:ext cx="4133850" cy="3128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SzPct val="110000"/>
              <a:buFont typeface="Wingdings" panose="05000000000000000000" pitchFamily="2" charset="2"/>
              <a:buChar char="§"/>
            </a:pPr>
            <a:endParaRPr lang="en-US"/>
          </a:p>
        </p:txBody>
      </p:sp>
      <p:pic>
        <p:nvPicPr>
          <p:cNvPr id="4" name="Google Shape;320;p49">
            <a:extLst>
              <a:ext uri="{FF2B5EF4-FFF2-40B4-BE49-F238E27FC236}">
                <a16:creationId xmlns:a16="http://schemas.microsoft.com/office/drawing/2014/main" id="{E603909A-43EC-4C36-8FCC-8D60124A13C4}"/>
              </a:ext>
            </a:extLst>
          </p:cNvPr>
          <p:cNvPicPr preferRelativeResize="0"/>
          <p:nvPr/>
        </p:nvPicPr>
        <p:blipFill rotWithShape="1">
          <a:blip r:embed="rId2"/>
          <a:srcRect t="3802" r="-2" b="6656"/>
          <a:stretch/>
        </p:blipFill>
        <p:spPr>
          <a:xfrm>
            <a:off x="43520" y="466300"/>
            <a:ext cx="9042795" cy="3449841"/>
          </a:xfrm>
          <a:prstGeom prst="rect">
            <a:avLst/>
          </a:prstGeom>
          <a:noFill/>
        </p:spPr>
      </p:pic>
      <p:sp>
        <p:nvSpPr>
          <p:cNvPr id="5" name="Google Shape;318;p49">
            <a:extLst>
              <a:ext uri="{FF2B5EF4-FFF2-40B4-BE49-F238E27FC236}">
                <a16:creationId xmlns:a16="http://schemas.microsoft.com/office/drawing/2014/main" id="{D9869790-0B3B-4D5C-ADA6-A69E3945FA3D}"/>
              </a:ext>
            </a:extLst>
          </p:cNvPr>
          <p:cNvSpPr txBox="1">
            <a:spLocks/>
          </p:cNvSpPr>
          <p:nvPr/>
        </p:nvSpPr>
        <p:spPr>
          <a:xfrm>
            <a:off x="1038553" y="4497430"/>
            <a:ext cx="7076364" cy="592255"/>
          </a:xfrm>
          <a:prstGeom prst="rect">
            <a:avLst/>
          </a:prstGeom>
        </p:spPr>
        <p:txBody>
          <a:bodyPr spcFirstLastPara="1" vert="horz" wrap="square" lIns="228600" tIns="228600" rIns="228600" bIns="0" rtlCol="0" anchor="ctr" anchorCtr="0">
            <a:normAutofit/>
          </a:bodyPr>
          <a:lstStyle>
            <a:lvl1pPr lvl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>
                <a:schemeClr val="dk1"/>
              </a:buClr>
              <a:buSzPct val="39285"/>
              <a:buFontTx/>
            </a:pPr>
            <a:r>
              <a:rPr lang="en-US" sz="2800">
                <a:solidFill>
                  <a:schemeClr val="bg1"/>
                </a:solidFill>
              </a:rPr>
              <a:t>Potential improvements in the current routes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  <a:buFontTx/>
            </a:pP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92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70025B-A5A7-41B9-9EE6-0F623320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720090"/>
            <a:ext cx="2899271" cy="312845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>
              <a:spcBef>
                <a:spcPct val="0"/>
              </a:spcBef>
            </a:pPr>
            <a:endParaRPr lang="en-US" sz="330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F3C2C56-A9BD-4F94-9C43-DF8F81A92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7373" y="720090"/>
            <a:ext cx="4133850" cy="3128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SzPct val="110000"/>
              <a:buFont typeface="Wingdings" panose="05000000000000000000" pitchFamily="2" charset="2"/>
              <a:buChar char="§"/>
            </a:pPr>
            <a:endParaRPr lang="en-US"/>
          </a:p>
        </p:txBody>
      </p:sp>
      <p:pic>
        <p:nvPicPr>
          <p:cNvPr id="4" name="Google Shape;341;p52">
            <a:extLst>
              <a:ext uri="{FF2B5EF4-FFF2-40B4-BE49-F238E27FC236}">
                <a16:creationId xmlns:a16="http://schemas.microsoft.com/office/drawing/2014/main" id="{CEAD9269-BC14-4460-A02C-23C74A28E861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2191" y="198394"/>
            <a:ext cx="8904544" cy="3811416"/>
          </a:xfrm>
          <a:prstGeom prst="rect">
            <a:avLst/>
          </a:prstGeom>
          <a:noFill/>
        </p:spPr>
      </p:pic>
      <p:sp>
        <p:nvSpPr>
          <p:cNvPr id="5" name="Google Shape;339;p52">
            <a:extLst>
              <a:ext uri="{FF2B5EF4-FFF2-40B4-BE49-F238E27FC236}">
                <a16:creationId xmlns:a16="http://schemas.microsoft.com/office/drawing/2014/main" id="{DF1DC276-2ED9-48E6-85A8-20109D12C4C3}"/>
              </a:ext>
            </a:extLst>
          </p:cNvPr>
          <p:cNvSpPr txBox="1">
            <a:spLocks/>
          </p:cNvSpPr>
          <p:nvPr/>
        </p:nvSpPr>
        <p:spPr>
          <a:xfrm>
            <a:off x="1033818" y="4311048"/>
            <a:ext cx="7076364" cy="592255"/>
          </a:xfrm>
          <a:prstGeom prst="rect">
            <a:avLst/>
          </a:prstGeom>
        </p:spPr>
        <p:txBody>
          <a:bodyPr spcFirstLastPara="1" vert="horz" wrap="square" lIns="228600" tIns="228600" rIns="228600" bIns="0" rtlCol="0" anchor="ctr" anchorCtr="0">
            <a:normAutofit/>
          </a:bodyPr>
          <a:lstStyle>
            <a:lvl1pPr lvl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FontTx/>
            </a:pPr>
            <a:r>
              <a:rPr lang="en-US" sz="2800">
                <a:solidFill>
                  <a:schemeClr val="bg1"/>
                </a:solidFill>
              </a:rPr>
              <a:t>Potential improvements in the current routes</a:t>
            </a:r>
          </a:p>
        </p:txBody>
      </p:sp>
    </p:spTree>
    <p:extLst>
      <p:ext uri="{BB962C8B-B14F-4D97-AF65-F5344CB8AC3E}">
        <p14:creationId xmlns:p14="http://schemas.microsoft.com/office/powerpoint/2010/main" val="160166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>
            <a:spLocks noGrp="1"/>
          </p:cNvSpPr>
          <p:nvPr>
            <p:ph type="title"/>
          </p:nvPr>
        </p:nvSpPr>
        <p:spPr>
          <a:xfrm>
            <a:off x="1337287" y="316292"/>
            <a:ext cx="64694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 algn="l"/>
            <a:r>
              <a:rPr lang="nl">
                <a:solidFill>
                  <a:srgbClr val="4A66AC"/>
                </a:solidFill>
              </a:rPr>
              <a:t>Potential improvements in the depots</a:t>
            </a:r>
            <a:endParaRPr>
              <a:solidFill>
                <a:srgbClr val="4A66AC"/>
              </a:solidFill>
            </a:endParaRPr>
          </a:p>
        </p:txBody>
      </p:sp>
      <p:sp>
        <p:nvSpPr>
          <p:cNvPr id="347" name="Google Shape;347;p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1276"/>
            <a:ext cx="9144000" cy="34429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9" name="Google Shape;349;p53"/>
          <p:cNvGraphicFramePr/>
          <p:nvPr>
            <p:extLst>
              <p:ext uri="{D42A27DB-BD31-4B8C-83A1-F6EECF244321}">
                <p14:modId xmlns:p14="http://schemas.microsoft.com/office/powerpoint/2010/main" val="367698289"/>
              </p:ext>
            </p:extLst>
          </p:nvPr>
        </p:nvGraphicFramePr>
        <p:xfrm>
          <a:off x="7444000" y="1282525"/>
          <a:ext cx="1588240" cy="934995"/>
        </p:xfrm>
        <a:graphic>
          <a:graphicData uri="http://schemas.openxmlformats.org/drawingml/2006/table">
            <a:tbl>
              <a:tblPr>
                <a:noFill/>
                <a:tableStyleId>{60347AF8-7EAF-4D60-8D1A-A2AD2098A406}</a:tableStyleId>
              </a:tblPr>
              <a:tblGrid>
                <a:gridCol w="419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7825">
                <a:tc>
                  <a:txBody>
                    <a:bodyPr/>
                    <a:lstStyle/>
                    <a:p>
                      <a:pPr marL="457200" lvl="0" indent="-387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500"/>
                        <a:buChar char="●"/>
                      </a:pPr>
                      <a:r>
                        <a:rPr lang="nl"/>
                        <a:t> 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depot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50">
                <a:tc>
                  <a:txBody>
                    <a:bodyPr/>
                    <a:lstStyle/>
                    <a:p>
                      <a:pPr marL="457200" lvl="0" indent="-387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FF"/>
                        </a:buClr>
                        <a:buSzPts val="2500"/>
                        <a:buChar char="●"/>
                      </a:pPr>
                      <a:r>
                        <a:rPr lang="nl-BE"/>
                        <a:t> 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customer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231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5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4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5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6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7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8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9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0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1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2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3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5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6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7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8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9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0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1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60" name="Rectangle 255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7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60" name="Rectangle 259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206091" y="-11847"/>
            <a:ext cx="5933937" cy="5167194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1" name="Freeform: Shape 263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687312" y="-5044"/>
            <a:ext cx="4448744" cy="5153588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2" name="Freeform: Shape 265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75146" y="-2337"/>
            <a:ext cx="5075230" cy="5148174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3" name="Freeform: Shape 267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4852" y="0"/>
            <a:ext cx="3929148" cy="51435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4" name="Google Shape;354;p54"/>
          <p:cNvSpPr txBox="1">
            <a:spLocks noGrp="1"/>
          </p:cNvSpPr>
          <p:nvPr>
            <p:ph type="title"/>
          </p:nvPr>
        </p:nvSpPr>
        <p:spPr>
          <a:xfrm>
            <a:off x="5906196" y="843748"/>
            <a:ext cx="2592091" cy="3442288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</a:pPr>
            <a:r>
              <a:rPr lang="en-US" sz="3600">
                <a:solidFill>
                  <a:srgbClr val="FFFEFF"/>
                </a:solidFill>
              </a:rPr>
              <a:t>Route conclusion</a:t>
            </a:r>
          </a:p>
        </p:txBody>
      </p:sp>
      <p:sp>
        <p:nvSpPr>
          <p:cNvPr id="364" name="Google Shape;355;p54"/>
          <p:cNvSpPr txBox="1">
            <a:spLocks noGrp="1"/>
          </p:cNvSpPr>
          <p:nvPr>
            <p:ph type="body" idx="1"/>
          </p:nvPr>
        </p:nvSpPr>
        <p:spPr>
          <a:xfrm>
            <a:off x="19048" y="595531"/>
            <a:ext cx="5048252" cy="39364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SzPct val="110000"/>
              <a:buFont typeface="+mj-lt"/>
              <a:buAutoNum type="arabicPeriod"/>
            </a:pPr>
            <a:r>
              <a:rPr lang="en-US" sz="1000"/>
              <a:t>Invest in new (and current) relationships with customers located closer to major city centers (such as Brussels, higher mean income).</a:t>
            </a:r>
          </a:p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/>
            </a:pPr>
            <a:r>
              <a:rPr lang="en-US" sz="1000"/>
              <a:t>Re-assign the routes to depots that are closer. (appx 4.1a &amp; 4.1b)</a:t>
            </a:r>
          </a:p>
          <a:p>
            <a:pPr marL="9144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r>
              <a:rPr lang="en-US" sz="1000"/>
              <a:t>Increase in fuel efficiency, savings of </a:t>
            </a:r>
            <a:r>
              <a:rPr lang="en-US" sz="1000" b="1" i="1"/>
              <a:t>at least </a:t>
            </a:r>
            <a:r>
              <a:rPr lang="en-US" sz="1000" b="1"/>
              <a:t>2000+ euros per year</a:t>
            </a:r>
          </a:p>
          <a:p>
            <a:pPr marL="9144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r>
              <a:rPr lang="en-US" sz="1000"/>
              <a:t>Reduce potential overpay of at least several thousand</a:t>
            </a:r>
          </a:p>
          <a:p>
            <a:pPr marL="9144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r>
              <a:rPr lang="en-US" sz="1000"/>
              <a:t>Better time management for employees leads to happier employees and better reviews</a:t>
            </a:r>
          </a:p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/>
            </a:pPr>
            <a:r>
              <a:rPr lang="en-US" sz="1000"/>
              <a:t>Re-assign customer outliers to routes that are closer</a:t>
            </a:r>
          </a:p>
          <a:p>
            <a:pPr marL="9144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r>
              <a:rPr lang="en-US" sz="1000"/>
              <a:t>Better time management for employees leads to happier employees and better reviews</a:t>
            </a:r>
          </a:p>
          <a:p>
            <a:pPr marL="9144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r>
              <a:rPr lang="en-US" sz="1000"/>
              <a:t>Less fuel cost</a:t>
            </a:r>
          </a:p>
          <a:p>
            <a:pPr marL="457200" lvl="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10000"/>
              <a:buFont typeface="+mj-lt"/>
              <a:buAutoNum type="arabicPeriod"/>
            </a:pPr>
            <a:r>
              <a:rPr lang="en-US" sz="1000"/>
              <a:t>Open potential depots:</a:t>
            </a:r>
          </a:p>
          <a:p>
            <a:pPr marL="9144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r>
              <a:rPr lang="en-US" sz="1000"/>
              <a:t>To aim for expansion towards the south of Belgium -&gt; Waver for example</a:t>
            </a:r>
          </a:p>
          <a:p>
            <a:pPr marL="914400" lvl="1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ct val="110000"/>
              <a:buFont typeface="Wingdings" panose="05000000000000000000" pitchFamily="2" charset="2"/>
              <a:buChar char="§"/>
            </a:pPr>
            <a:r>
              <a:rPr lang="en-US" sz="1000"/>
              <a:t>To reduce pressure on depots such as </a:t>
            </a:r>
            <a:r>
              <a:rPr lang="en-US" sz="1000" err="1"/>
              <a:t>Vilvoorde</a:t>
            </a:r>
            <a:r>
              <a:rPr lang="en-US" sz="1000"/>
              <a:t> (12 routes) and Aarschot (9 routes)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029B82E-722D-45BB-B34F-D4423CBF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7980BB-894F-43B4-B764-9CE95DEF8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D6D9E82D-9E8F-4365-8DD3-F87F575AF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1CD7CE6C-6D35-4CDB-8C9B-3749731FB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1D897CC5-D9DC-4B84-8FEE-769DDB3ED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A7F9F68E-05A6-4B4F-A9C4-99F56BA4D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FE459AB8-6C83-4017-AD7E-34DDCC29B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7E35D375-D544-4AA6-B2C0-AECF72D6D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330D17F1-A1B0-40BD-8617-EE4D6750C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B66F0F2E-CF96-4F3A-B20B-7A67FED93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A12D58E-271D-4783-99B0-2C1098B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F9B86422-0052-4CDC-906A-A0991A290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C6847113-CFAE-4362-A26F-0B1D18996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2AD566C5-BF8B-4C51-82C6-4633CAE5B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156CA36-0366-443D-9A53-7806BDE20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854E694-6F0F-4143-B88B-DE4C9E02E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65CBB851-7142-4AAB-8038-999CAB8CE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5560487F-527D-416F-A6A5-16BC6F62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1F3D29D7-04A7-4C39-ABC0-CCFFE39BD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B11EF01-3B4E-41D2-9E08-0106F319A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9E2C3217-DC0B-4F91-9F62-A04CDEB2F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B8B33322-584A-466C-ACE1-ECBDFC52B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52"/>
          <a:stretch/>
        </p:blipFill>
        <p:spPr>
          <a:xfrm>
            <a:off x="20" y="170"/>
            <a:ext cx="3477972" cy="5143500"/>
          </a:xfrm>
          <a:prstGeom prst="rect">
            <a:avLst/>
          </a:prstGeom>
          <a:ln w="9525">
            <a:noFill/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2B7CF55-CC81-4559-9768-354C7462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1298" y="889862"/>
            <a:ext cx="4456264" cy="3358450"/>
            <a:chOff x="807084" y="1186483"/>
            <a:chExt cx="5941686" cy="447793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FDAF335-846C-48F5-A261-6D242B1ED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780" y="1186483"/>
              <a:ext cx="5940295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id="{598CCBBA-616E-4339-A7DE-6168CEEE5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574311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FDCDAE4-2A39-4204-B094-CA4F1493D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5941686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DEE01FDB-ADF6-3146-B66E-A463F205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545" y="1556628"/>
            <a:ext cx="4327492" cy="1311546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4200">
                <a:solidFill>
                  <a:srgbClr val="FFFEFF"/>
                </a:solidFill>
              </a:rPr>
              <a:t>Thank you for your attention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B79BE30-361E-9F45-A28D-E6A79AC43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7547" y="2929699"/>
            <a:ext cx="4327491" cy="991940"/>
          </a:xfrm>
        </p:spPr>
        <p:txBody>
          <a:bodyPr vert="horz" lIns="91440" tIns="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000"/>
              </a:spcBef>
              <a:buSzPct val="110000"/>
              <a:buNone/>
            </a:pPr>
            <a:r>
              <a:rPr lang="en-US" dirty="0">
                <a:solidFill>
                  <a:srgbClr val="FFFEFF"/>
                </a:solidFill>
                <a:latin typeface="+mj-lt"/>
              </a:rPr>
              <a:t>Are there any question?</a:t>
            </a:r>
          </a:p>
        </p:txBody>
      </p:sp>
    </p:spTree>
    <p:extLst>
      <p:ext uri="{BB962C8B-B14F-4D97-AF65-F5344CB8AC3E}">
        <p14:creationId xmlns:p14="http://schemas.microsoft.com/office/powerpoint/2010/main" val="4182281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28DEBD4-8301-1849-A82C-B0A75D53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264" y="596645"/>
            <a:ext cx="3092804" cy="107499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2400">
                <a:solidFill>
                  <a:schemeClr val="tx2"/>
                </a:solidFill>
              </a:rPr>
              <a:t>App 1.1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90" y="596645"/>
            <a:ext cx="4477978" cy="3936635"/>
          </a:xfrm>
          <a:prstGeom prst="rect">
            <a:avLst/>
          </a:prstGeom>
          <a:solidFill>
            <a:schemeClr val="bg1"/>
          </a:solidFill>
          <a:ln w="19050">
            <a:solidFill>
              <a:srgbClr val="4883E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F0E18820-9195-5A4D-A6F4-D00A416B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17" y="720160"/>
            <a:ext cx="3043923" cy="3689604"/>
          </a:xfrm>
          <a:prstGeom prst="rect">
            <a:avLst/>
          </a:prstGeom>
          <a:ln w="12700">
            <a:noFill/>
          </a:ln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08AFF7-481B-4B48-A62E-C3DDF5BAD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0362" y="1753791"/>
            <a:ext cx="3074706" cy="27586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0">
              <a:buClr>
                <a:srgbClr val="4883E3"/>
              </a:buClr>
              <a:buSzPct val="110000"/>
              <a:buNone/>
            </a:pPr>
            <a:r>
              <a:rPr lang="en-US"/>
              <a:t>- Top 10 products per quantity sold</a:t>
            </a:r>
          </a:p>
        </p:txBody>
      </p:sp>
    </p:spTree>
    <p:extLst>
      <p:ext uri="{BB962C8B-B14F-4D97-AF65-F5344CB8AC3E}">
        <p14:creationId xmlns:p14="http://schemas.microsoft.com/office/powerpoint/2010/main" val="2759528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9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35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7" name="Rectangle 37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39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76E315-ACEF-A64D-B727-A7D5032B6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264" y="596645"/>
            <a:ext cx="3092804" cy="107499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2400">
                <a:solidFill>
                  <a:schemeClr val="tx2"/>
                </a:solidFill>
              </a:rPr>
              <a:t>App 1.2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90" y="596645"/>
            <a:ext cx="4477978" cy="3936635"/>
          </a:xfrm>
          <a:prstGeom prst="rect">
            <a:avLst/>
          </a:prstGeom>
          <a:solidFill>
            <a:schemeClr val="bg1"/>
          </a:solidFill>
          <a:ln w="19050">
            <a:solidFill>
              <a:srgbClr val="4884E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5461FC39-77F2-E449-8DD5-C02FD58B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65" y="720160"/>
            <a:ext cx="3468227" cy="3689604"/>
          </a:xfrm>
          <a:prstGeom prst="rect">
            <a:avLst/>
          </a:prstGeom>
          <a:ln w="12700">
            <a:noFill/>
          </a:ln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48FBEB-808A-F446-9120-3E5928CB4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0362" y="1753791"/>
            <a:ext cx="3074706" cy="27586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spcAft>
                <a:spcPts val="600"/>
              </a:spcAft>
              <a:buClr>
                <a:srgbClr val="4884E4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/>
              <a:t>The product catalogue</a:t>
            </a:r>
          </a:p>
        </p:txBody>
      </p:sp>
    </p:spTree>
    <p:extLst>
      <p:ext uri="{BB962C8B-B14F-4D97-AF65-F5344CB8AC3E}">
        <p14:creationId xmlns:p14="http://schemas.microsoft.com/office/powerpoint/2010/main" val="95613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211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3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4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5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6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5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8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9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0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1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6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3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4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5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6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7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8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9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6" name="Rectangle 235">
            <a:extLst>
              <a:ext uri="{FF2B5EF4-FFF2-40B4-BE49-F238E27FC236}">
                <a16:creationId xmlns:a16="http://schemas.microsoft.com/office/drawing/2014/main" id="{8334A2EF-69D9-41C1-9876-91D7FCF7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74C0C03-1202-4DC9-BA33-998DDFB3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239" name="Freeform 5">
              <a:extLst>
                <a:ext uri="{FF2B5EF4-FFF2-40B4-BE49-F238E27FC236}">
                  <a16:creationId xmlns:a16="http://schemas.microsoft.com/office/drawing/2014/main" id="{60BF984B-F4C1-4BF0-B296-72CAD881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6">
              <a:extLst>
                <a:ext uri="{FF2B5EF4-FFF2-40B4-BE49-F238E27FC236}">
                  <a16:creationId xmlns:a16="http://schemas.microsoft.com/office/drawing/2014/main" id="{2E887C16-A8CC-48BD-A34B-69B5D14BE1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7">
              <a:extLst>
                <a:ext uri="{FF2B5EF4-FFF2-40B4-BE49-F238E27FC236}">
                  <a16:creationId xmlns:a16="http://schemas.microsoft.com/office/drawing/2014/main" id="{1194B805-0CE2-4FD6-804E-2771E18BB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8">
              <a:extLst>
                <a:ext uri="{FF2B5EF4-FFF2-40B4-BE49-F238E27FC236}">
                  <a16:creationId xmlns:a16="http://schemas.microsoft.com/office/drawing/2014/main" id="{96000EBD-113B-4BB5-94F2-B2C961094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9">
              <a:extLst>
                <a:ext uri="{FF2B5EF4-FFF2-40B4-BE49-F238E27FC236}">
                  <a16:creationId xmlns:a16="http://schemas.microsoft.com/office/drawing/2014/main" id="{C2C37892-BF6A-4DDB-BAA9-48B6A051E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0">
              <a:extLst>
                <a:ext uri="{FF2B5EF4-FFF2-40B4-BE49-F238E27FC236}">
                  <a16:creationId xmlns:a16="http://schemas.microsoft.com/office/drawing/2014/main" id="{B3A53A2B-EB9B-4318-A7F9-E371D211E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1">
              <a:extLst>
                <a:ext uri="{FF2B5EF4-FFF2-40B4-BE49-F238E27FC236}">
                  <a16:creationId xmlns:a16="http://schemas.microsoft.com/office/drawing/2014/main" id="{59001F5F-9338-43E1-BB4B-21C681CA2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2">
              <a:extLst>
                <a:ext uri="{FF2B5EF4-FFF2-40B4-BE49-F238E27FC236}">
                  <a16:creationId xmlns:a16="http://schemas.microsoft.com/office/drawing/2014/main" id="{24781ABE-347F-40E9-9BB2-3E35C8F15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3">
              <a:extLst>
                <a:ext uri="{FF2B5EF4-FFF2-40B4-BE49-F238E27FC236}">
                  <a16:creationId xmlns:a16="http://schemas.microsoft.com/office/drawing/2014/main" id="{6D8A7767-4D16-4AB7-8277-D66FEC7F7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4">
              <a:extLst>
                <a:ext uri="{FF2B5EF4-FFF2-40B4-BE49-F238E27FC236}">
                  <a16:creationId xmlns:a16="http://schemas.microsoft.com/office/drawing/2014/main" id="{1B7D649D-9559-4E1D-937A-351948350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5">
              <a:extLst>
                <a:ext uri="{FF2B5EF4-FFF2-40B4-BE49-F238E27FC236}">
                  <a16:creationId xmlns:a16="http://schemas.microsoft.com/office/drawing/2014/main" id="{45AA5D21-8C7B-4C77-815C-C3A8EA0A5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6">
              <a:extLst>
                <a:ext uri="{FF2B5EF4-FFF2-40B4-BE49-F238E27FC236}">
                  <a16:creationId xmlns:a16="http://schemas.microsoft.com/office/drawing/2014/main" id="{D7A46675-AA96-41DB-B9DB-CAA471A2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7">
              <a:extLst>
                <a:ext uri="{FF2B5EF4-FFF2-40B4-BE49-F238E27FC236}">
                  <a16:creationId xmlns:a16="http://schemas.microsoft.com/office/drawing/2014/main" id="{82090F8A-ECF2-423C-98D0-8EF226220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8">
              <a:extLst>
                <a:ext uri="{FF2B5EF4-FFF2-40B4-BE49-F238E27FC236}">
                  <a16:creationId xmlns:a16="http://schemas.microsoft.com/office/drawing/2014/main" id="{EA5DE46B-A4BE-407F-835A-693D3E979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9">
              <a:extLst>
                <a:ext uri="{FF2B5EF4-FFF2-40B4-BE49-F238E27FC236}">
                  <a16:creationId xmlns:a16="http://schemas.microsoft.com/office/drawing/2014/main" id="{429E4297-5489-465D-A6D7-03BD468E0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20">
              <a:extLst>
                <a:ext uri="{FF2B5EF4-FFF2-40B4-BE49-F238E27FC236}">
                  <a16:creationId xmlns:a16="http://schemas.microsoft.com/office/drawing/2014/main" id="{69A4CFA1-B603-453B-AC53-49E8A8DF7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21">
              <a:extLst>
                <a:ext uri="{FF2B5EF4-FFF2-40B4-BE49-F238E27FC236}">
                  <a16:creationId xmlns:a16="http://schemas.microsoft.com/office/drawing/2014/main" id="{7A997EDF-8927-490B-AD5F-046317B8B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2">
              <a:extLst>
                <a:ext uri="{FF2B5EF4-FFF2-40B4-BE49-F238E27FC236}">
                  <a16:creationId xmlns:a16="http://schemas.microsoft.com/office/drawing/2014/main" id="{3C91BE84-B1A4-4592-A942-2C72C86DD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3">
              <a:extLst>
                <a:ext uri="{FF2B5EF4-FFF2-40B4-BE49-F238E27FC236}">
                  <a16:creationId xmlns:a16="http://schemas.microsoft.com/office/drawing/2014/main" id="{A0AAA5CD-6E44-429A-91FA-D650BAF9E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688397" y="1733058"/>
            <a:ext cx="3052318" cy="1734391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</a:pPr>
            <a:r>
              <a:rPr lang="en-US" sz="3600">
                <a:solidFill>
                  <a:srgbClr val="4A66AC"/>
                </a:solidFill>
              </a:rPr>
              <a:t>"What is our core business?"</a:t>
            </a:r>
            <a:br>
              <a:rPr lang="en-US" sz="3000">
                <a:solidFill>
                  <a:schemeClr val="tx2"/>
                </a:solidFill>
              </a:rPr>
            </a:br>
            <a:endParaRPr lang="en-US" sz="3000">
              <a:solidFill>
                <a:schemeClr val="tx2"/>
              </a:solidFill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5662996" y="2905911"/>
            <a:ext cx="2887219" cy="770987"/>
          </a:xfrm>
          <a:prstGeom prst="rect">
            <a:avLst/>
          </a:prstGeom>
        </p:spPr>
        <p:txBody>
          <a:bodyPr spcFirstLastPara="1" vert="horz" lIns="91440" tIns="0" rIns="91440" bIns="45720" rtlCol="0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SzPct val="110000"/>
              <a:buNone/>
            </a:pPr>
            <a:r>
              <a:rPr lang="en-US" sz="12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790" y="596645"/>
            <a:ext cx="4477978" cy="39366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62705" y="2468540"/>
            <a:ext cx="305425" cy="26329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BF31E4E-1646-B042-A55F-D6A90F2C5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488" y="6953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BE"/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8891AC0E-0424-2E47-9E35-8C205511D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442780"/>
              </p:ext>
            </p:extLst>
          </p:nvPr>
        </p:nvGraphicFramePr>
        <p:xfrm>
          <a:off x="662610" y="968157"/>
          <a:ext cx="4297862" cy="3480015"/>
        </p:xfrm>
        <a:graphic>
          <a:graphicData uri="http://schemas.openxmlformats.org/drawingml/2006/table">
            <a:tbl>
              <a:tblPr firstRow="1" bandRow="1"/>
              <a:tblGrid>
                <a:gridCol w="1326206">
                  <a:extLst>
                    <a:ext uri="{9D8B030D-6E8A-4147-A177-3AD203B41FA5}">
                      <a16:colId xmlns:a16="http://schemas.microsoft.com/office/drawing/2014/main" val="1616233372"/>
                    </a:ext>
                  </a:extLst>
                </a:gridCol>
                <a:gridCol w="1709300">
                  <a:extLst>
                    <a:ext uri="{9D8B030D-6E8A-4147-A177-3AD203B41FA5}">
                      <a16:colId xmlns:a16="http://schemas.microsoft.com/office/drawing/2014/main" val="498815820"/>
                    </a:ext>
                  </a:extLst>
                </a:gridCol>
                <a:gridCol w="1262356">
                  <a:extLst>
                    <a:ext uri="{9D8B030D-6E8A-4147-A177-3AD203B41FA5}">
                      <a16:colId xmlns:a16="http://schemas.microsoft.com/office/drawing/2014/main" val="3781488517"/>
                    </a:ext>
                  </a:extLst>
                </a:gridCol>
              </a:tblGrid>
              <a:tr h="3163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Revenue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Family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23553"/>
                  </a:ext>
                </a:extLst>
              </a:tr>
              <a:tr h="3163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€ 89 147.80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2.5L </a:t>
                      </a:r>
                      <a:r>
                        <a:rPr lang="nl-B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Vanille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Scoop Ice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112412"/>
                  </a:ext>
                </a:extLst>
              </a:tr>
              <a:tr h="3163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€ 82 935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Cornets d’Amour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Hand Ice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711151"/>
                  </a:ext>
                </a:extLst>
              </a:tr>
              <a:tr h="3163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€ 39 619.10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Assortiment XXL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Assortments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441563"/>
                  </a:ext>
                </a:extLst>
              </a:tr>
              <a:tr h="3163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€ 36 932.50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Maxi </a:t>
                      </a:r>
                      <a:r>
                        <a:rPr lang="nl-B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Vanille</a:t>
                      </a: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/24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Hand Ice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65626"/>
                  </a:ext>
                </a:extLst>
              </a:tr>
              <a:tr h="3163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€ 29 971.50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Big Chocolate/20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Hand Ice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331833"/>
                  </a:ext>
                </a:extLst>
              </a:tr>
              <a:tr h="3163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€ 29 516.50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Cornets d’Amour Vanille/16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Hand Ice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819643"/>
                  </a:ext>
                </a:extLst>
              </a:tr>
              <a:tr h="3163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€ 27 579.60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L </a:t>
                      </a:r>
                      <a:r>
                        <a:rPr lang="nl-B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Vanille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Scoop Ice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37074"/>
                  </a:ext>
                </a:extLst>
              </a:tr>
              <a:tr h="3163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€ 27 230.10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L </a:t>
                      </a:r>
                      <a:r>
                        <a:rPr lang="nl-B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Vanille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Scoop Ice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1445126"/>
                  </a:ext>
                </a:extLst>
              </a:tr>
              <a:tr h="3163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€ 26 584.30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Dessert Dame Blanche/14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Cups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070535"/>
                  </a:ext>
                </a:extLst>
              </a:tr>
              <a:tr h="3163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€ 23 768.80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Vanille</a:t>
                      </a: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2.5 L +0.5L gratis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B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Scoop Ice</a:t>
                      </a:r>
                      <a:endParaRPr lang="nl-BE" sz="1600">
                        <a:effectLst/>
                      </a:endParaRPr>
                    </a:p>
                  </a:txBody>
                  <a:tcPr marL="55661" marR="55661" marT="55661" marB="5566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5244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686B-F7E0-4E60-8CD7-10951023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App 2.1 average revenue per month</a:t>
            </a:r>
            <a:br>
              <a:rPr lang="en-GB"/>
            </a:b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2B0E2-FCB9-4EA1-934E-A62DF6248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321802F6-427F-44DF-83C5-D73D51C6F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81" r="499" b="-156"/>
          <a:stretch/>
        </p:blipFill>
        <p:spPr>
          <a:xfrm>
            <a:off x="748483" y="2729716"/>
            <a:ext cx="7467241" cy="1426153"/>
          </a:xfrm>
          <a:prstGeom prst="rect">
            <a:avLst/>
          </a:prstGeom>
        </p:spPr>
      </p:pic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54D48A4E-6C4F-468F-869D-BF131E24A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" b="90000"/>
          <a:stretch/>
        </p:blipFill>
        <p:spPr>
          <a:xfrm>
            <a:off x="748483" y="1554607"/>
            <a:ext cx="7486503" cy="12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8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04D2-DD4C-45AA-93E4-0702F92E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App 2.2 Reviews on 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6290A-BD74-4BD1-9024-8A75BE0DB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A23718E-5747-49BE-B8E3-F338A91CE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99" b="2388"/>
          <a:stretch/>
        </p:blipFill>
        <p:spPr>
          <a:xfrm>
            <a:off x="156681" y="1047159"/>
            <a:ext cx="4752716" cy="245187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AED28D-9674-4C1A-979C-CCBD7172E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92" b="29526"/>
          <a:stretch/>
        </p:blipFill>
        <p:spPr>
          <a:xfrm>
            <a:off x="2885754" y="2427747"/>
            <a:ext cx="5889315" cy="21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77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>
            <a:spLocks noGrp="1"/>
          </p:cNvSpPr>
          <p:nvPr>
            <p:ph type="title"/>
          </p:nvPr>
        </p:nvSpPr>
        <p:spPr>
          <a:xfrm>
            <a:off x="311700" y="431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Appx 4.1a</a:t>
            </a:r>
            <a:endParaRPr/>
          </a:p>
        </p:txBody>
      </p:sp>
      <p:sp>
        <p:nvSpPr>
          <p:cNvPr id="361" name="Google Shape;361;p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362" name="Google Shape;362;p55"/>
          <p:cNvGraphicFramePr/>
          <p:nvPr/>
        </p:nvGraphicFramePr>
        <p:xfrm>
          <a:off x="311700" y="1152475"/>
          <a:ext cx="927450" cy="1219170"/>
        </p:xfrm>
        <a:graphic>
          <a:graphicData uri="http://schemas.openxmlformats.org/drawingml/2006/table">
            <a:tbl>
              <a:tblPr>
                <a:noFill/>
                <a:tableStyleId>{60347AF8-7EAF-4D60-8D1A-A2AD2098A406}</a:tableStyleId>
              </a:tblPr>
              <a:tblGrid>
                <a:gridCol w="92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Deinze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289757472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289414945 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3" name="Google Shape;363;p55"/>
          <p:cNvGraphicFramePr/>
          <p:nvPr/>
        </p:nvGraphicFramePr>
        <p:xfrm>
          <a:off x="1795625" y="1152475"/>
          <a:ext cx="927450" cy="1874490"/>
        </p:xfrm>
        <a:graphic>
          <a:graphicData uri="http://schemas.openxmlformats.org/drawingml/2006/table">
            <a:tbl>
              <a:tblPr>
                <a:noFill/>
                <a:tableStyleId>{60347AF8-7EAF-4D60-8D1A-A2AD2098A406}</a:tableStyleId>
              </a:tblPr>
              <a:tblGrid>
                <a:gridCol w="92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Antwerp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219018687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289756470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289755468 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4" name="Google Shape;364;p55"/>
          <p:cNvGraphicFramePr/>
          <p:nvPr/>
        </p:nvGraphicFramePr>
        <p:xfrm>
          <a:off x="311700" y="2648675"/>
          <a:ext cx="927450" cy="2255490"/>
        </p:xfrm>
        <a:graphic>
          <a:graphicData uri="http://schemas.openxmlformats.org/drawingml/2006/table">
            <a:tbl>
              <a:tblPr>
                <a:noFill/>
                <a:tableStyleId>{60347AF8-7EAF-4D60-8D1A-A2AD2098A406}</a:tableStyleId>
              </a:tblPr>
              <a:tblGrid>
                <a:gridCol w="92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Vilvoorde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289656596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289659602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289761480 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289661606 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65" name="Google Shape;365;p55"/>
          <p:cNvGraphicFramePr/>
          <p:nvPr/>
        </p:nvGraphicFramePr>
        <p:xfrm>
          <a:off x="1750525" y="3563075"/>
          <a:ext cx="927450" cy="731490"/>
        </p:xfrm>
        <a:graphic>
          <a:graphicData uri="http://schemas.openxmlformats.org/drawingml/2006/table">
            <a:tbl>
              <a:tblPr>
                <a:noFill/>
                <a:tableStyleId>{60347AF8-7EAF-4D60-8D1A-A2AD2098A406}</a:tableStyleId>
              </a:tblPr>
              <a:tblGrid>
                <a:gridCol w="92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Aarschot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66" name="Google Shape;366;p55"/>
          <p:cNvCxnSpPr/>
          <p:nvPr/>
        </p:nvCxnSpPr>
        <p:spPr>
          <a:xfrm rot="16200000" flipH="1">
            <a:off x="1220329" y="3276675"/>
            <a:ext cx="552600" cy="49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55"/>
          <p:cNvCxnSpPr/>
          <p:nvPr/>
        </p:nvCxnSpPr>
        <p:spPr>
          <a:xfrm rot="-5400000">
            <a:off x="1204025" y="3837675"/>
            <a:ext cx="595200" cy="511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55"/>
          <p:cNvCxnSpPr/>
          <p:nvPr/>
        </p:nvCxnSpPr>
        <p:spPr>
          <a:xfrm>
            <a:off x="1245875" y="3629025"/>
            <a:ext cx="514500" cy="162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55"/>
          <p:cNvCxnSpPr/>
          <p:nvPr/>
        </p:nvCxnSpPr>
        <p:spPr>
          <a:xfrm rot="10800000" flipH="1">
            <a:off x="1236350" y="3802425"/>
            <a:ext cx="521100" cy="207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55"/>
          <p:cNvCxnSpPr/>
          <p:nvPr/>
        </p:nvCxnSpPr>
        <p:spPr>
          <a:xfrm rot="10800000" flipH="1">
            <a:off x="1239200" y="1362100"/>
            <a:ext cx="559200" cy="408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55"/>
          <p:cNvCxnSpPr/>
          <p:nvPr/>
        </p:nvCxnSpPr>
        <p:spPr>
          <a:xfrm rot="-5400000" flipH="1">
            <a:off x="603275" y="2490450"/>
            <a:ext cx="3333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55"/>
          <p:cNvCxnSpPr/>
          <p:nvPr/>
        </p:nvCxnSpPr>
        <p:spPr>
          <a:xfrm rot="10800000">
            <a:off x="1246000" y="1343000"/>
            <a:ext cx="540900" cy="413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55"/>
          <p:cNvCxnSpPr/>
          <p:nvPr/>
        </p:nvCxnSpPr>
        <p:spPr>
          <a:xfrm flipH="1">
            <a:off x="772325" y="2095500"/>
            <a:ext cx="1026000" cy="54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55"/>
          <p:cNvCxnSpPr/>
          <p:nvPr/>
        </p:nvCxnSpPr>
        <p:spPr>
          <a:xfrm rot="5400000">
            <a:off x="1817825" y="3126675"/>
            <a:ext cx="868800" cy="6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75" name="Google Shape;375;p55"/>
          <p:cNvGraphicFramePr/>
          <p:nvPr/>
        </p:nvGraphicFramePr>
        <p:xfrm>
          <a:off x="3591450" y="175220"/>
          <a:ext cx="1172050" cy="4480200"/>
        </p:xfrm>
        <a:graphic>
          <a:graphicData uri="http://schemas.openxmlformats.org/drawingml/2006/table">
            <a:tbl>
              <a:tblPr>
                <a:noFill/>
                <a:tableStyleId>{60347AF8-7EAF-4D60-8D1A-A2AD2098A406}</a:tableStyleId>
              </a:tblPr>
              <a:tblGrid>
                <a:gridCol w="117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Deinze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219018687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219020601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219021241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219024456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219021882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219022524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219023167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219023811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219029324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219029962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0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70671404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76" name="Google Shape;376;p55"/>
          <p:cNvGraphicFramePr/>
          <p:nvPr>
            <p:extLst>
              <p:ext uri="{D42A27DB-BD31-4B8C-83A1-F6EECF244321}">
                <p14:modId xmlns:p14="http://schemas.microsoft.com/office/powerpoint/2010/main" val="3861292586"/>
              </p:ext>
            </p:extLst>
          </p:nvPr>
        </p:nvGraphicFramePr>
        <p:xfrm>
          <a:off x="4874925" y="174310"/>
          <a:ext cx="1145875" cy="3305586"/>
        </p:xfrm>
        <a:graphic>
          <a:graphicData uri="http://schemas.openxmlformats.org/drawingml/2006/table">
            <a:tbl>
              <a:tblPr>
                <a:noFill/>
                <a:tableStyleId>{60347AF8-7EAF-4D60-8D1A-A2AD2098A406}</a:tableStyleId>
              </a:tblPr>
              <a:tblGrid>
                <a:gridCol w="114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Antwerpen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289757472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289759476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289763484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0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289758474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0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289762482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0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289764486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289760478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77" name="Google Shape;377;p55"/>
          <p:cNvGraphicFramePr/>
          <p:nvPr/>
        </p:nvGraphicFramePr>
        <p:xfrm>
          <a:off x="6132225" y="175275"/>
          <a:ext cx="1145875" cy="4853900"/>
        </p:xfrm>
        <a:graphic>
          <a:graphicData uri="http://schemas.openxmlformats.org/drawingml/2006/table">
            <a:tbl>
              <a:tblPr>
                <a:noFill/>
                <a:tableStyleId>{60347AF8-7EAF-4D60-8D1A-A2AD2098A406}</a:tableStyleId>
              </a:tblPr>
              <a:tblGrid>
                <a:gridCol w="114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2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Vilvoorde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289414945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289756470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289416949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289419955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289417951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289418953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289411939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289412941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289413943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289655594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2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289660604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289664612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78" name="Google Shape;378;p55"/>
          <p:cNvGraphicFramePr/>
          <p:nvPr/>
        </p:nvGraphicFramePr>
        <p:xfrm>
          <a:off x="7389525" y="174310"/>
          <a:ext cx="1145875" cy="3782585"/>
        </p:xfrm>
        <a:graphic>
          <a:graphicData uri="http://schemas.openxmlformats.org/drawingml/2006/table">
            <a:tbl>
              <a:tblPr>
                <a:noFill/>
                <a:tableStyleId>{60347AF8-7EAF-4D60-8D1A-A2AD2098A406}</a:tableStyleId>
              </a:tblPr>
              <a:tblGrid>
                <a:gridCol w="114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/>
                        <a:t>Aarschot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289755468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289761480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289661606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289659602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289656596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/>
                        <a:t>289663610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289662608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289658600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l" sz="1200">
                          <a:solidFill>
                            <a:schemeClr val="dk1"/>
                          </a:solidFill>
                        </a:rPr>
                        <a:t>289657598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79" name="Google Shape;379;p55"/>
          <p:cNvSpPr txBox="1"/>
          <p:nvPr/>
        </p:nvSpPr>
        <p:spPr>
          <a:xfrm>
            <a:off x="311700" y="4602475"/>
            <a:ext cx="5476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/>
              <a:t>Left: route transition to new depot. Right: overview of the new list of routes per depot. Blue cells are new routes for that depot.</a:t>
            </a: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App 4.1b</a:t>
            </a:r>
            <a:endParaRPr/>
          </a:p>
        </p:txBody>
      </p:sp>
      <p:sp>
        <p:nvSpPr>
          <p:cNvPr id="385" name="Google Shape;385;p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6" name="Google Shape;3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75" y="1978950"/>
            <a:ext cx="8692824" cy="12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 18">
            <a:extLst>
              <a:ext uri="{FF2B5EF4-FFF2-40B4-BE49-F238E27FC236}">
                <a16:creationId xmlns:a16="http://schemas.microsoft.com/office/drawing/2014/main" id="{E6C08EBB-2C97-4884-9312-EA0A6A62A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63141" y="0"/>
            <a:ext cx="2565797" cy="5132784"/>
          </a:xfrm>
          <a:custGeom>
            <a:avLst/>
            <a:gdLst/>
            <a:ahLst/>
            <a:cxnLst/>
            <a:rect l="0" t="0" r="r" b="b"/>
            <a:pathLst>
              <a:path w="720" h="1440">
                <a:moveTo>
                  <a:pt x="720" y="0"/>
                </a:moveTo>
                <a:cubicBezTo>
                  <a:pt x="316" y="282"/>
                  <a:pt x="0" y="1018"/>
                  <a:pt x="362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" name="Freeform 20">
            <a:extLst>
              <a:ext uri="{FF2B5EF4-FFF2-40B4-BE49-F238E27FC236}">
                <a16:creationId xmlns:a16="http://schemas.microsoft.com/office/drawing/2014/main" id="{17406E40-244E-4DD6-94A4-E7396024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866" y="0"/>
            <a:ext cx="2038350" cy="5132784"/>
          </a:xfrm>
          <a:custGeom>
            <a:avLst/>
            <a:gdLst/>
            <a:ahLst/>
            <a:cxnLst/>
            <a:rect l="0" t="0" r="r" b="b"/>
            <a:pathLst>
              <a:path w="572" h="1440">
                <a:moveTo>
                  <a:pt x="572" y="0"/>
                </a:moveTo>
                <a:cubicBezTo>
                  <a:pt x="213" y="320"/>
                  <a:pt x="0" y="979"/>
                  <a:pt x="164" y="1440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" name="Freeform 21">
            <a:extLst>
              <a:ext uri="{FF2B5EF4-FFF2-40B4-BE49-F238E27FC236}">
                <a16:creationId xmlns:a16="http://schemas.microsoft.com/office/drawing/2014/main" id="{9E621646-8902-4518-ADFE-798B8AF7F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96453" y="0"/>
            <a:ext cx="2208610" cy="5132784"/>
          </a:xfrm>
          <a:custGeom>
            <a:avLst/>
            <a:gdLst/>
            <a:ahLst/>
            <a:cxnLst/>
            <a:rect l="0" t="0" r="r" b="b"/>
            <a:pathLst>
              <a:path w="620" h="1440">
                <a:moveTo>
                  <a:pt x="620" y="0"/>
                </a:moveTo>
                <a:cubicBezTo>
                  <a:pt x="248" y="325"/>
                  <a:pt x="0" y="960"/>
                  <a:pt x="186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" name="Freeform 22">
            <a:extLst>
              <a:ext uri="{FF2B5EF4-FFF2-40B4-BE49-F238E27FC236}">
                <a16:creationId xmlns:a16="http://schemas.microsoft.com/office/drawing/2014/main" id="{BC03DD73-798C-403F-B9AC-BFF84A0B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13134" y="0"/>
            <a:ext cx="1802605" cy="5132784"/>
          </a:xfrm>
          <a:custGeom>
            <a:avLst/>
            <a:gdLst/>
            <a:ahLst/>
            <a:cxnLst/>
            <a:rect l="0" t="0" r="r" b="b"/>
            <a:pathLst>
              <a:path w="506" h="1440">
                <a:moveTo>
                  <a:pt x="506" y="0"/>
                </a:moveTo>
                <a:cubicBezTo>
                  <a:pt x="109" y="356"/>
                  <a:pt x="0" y="943"/>
                  <a:pt x="171" y="144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" name="Freeform 23">
            <a:extLst>
              <a:ext uri="{FF2B5EF4-FFF2-40B4-BE49-F238E27FC236}">
                <a16:creationId xmlns:a16="http://schemas.microsoft.com/office/drawing/2014/main" id="{6756FE0C-DC81-49BD-AD76-1E223B686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716" y="7143"/>
            <a:ext cx="1328737" cy="2399110"/>
          </a:xfrm>
          <a:custGeom>
            <a:avLst/>
            <a:gdLst/>
            <a:ahLst/>
            <a:cxnLst/>
            <a:rect l="0" t="0" r="r" b="b"/>
            <a:pathLst>
              <a:path w="373" h="673">
                <a:moveTo>
                  <a:pt x="373" y="0"/>
                </a:moveTo>
                <a:cubicBezTo>
                  <a:pt x="175" y="183"/>
                  <a:pt x="51" y="409"/>
                  <a:pt x="0" y="67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1" name="Freeform 25">
            <a:extLst>
              <a:ext uri="{FF2B5EF4-FFF2-40B4-BE49-F238E27FC236}">
                <a16:creationId xmlns:a16="http://schemas.microsoft.com/office/drawing/2014/main" id="{FEEAE74D-A8B8-4601-84C4-7F01DFF41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716" y="0"/>
            <a:ext cx="1171575" cy="1671637"/>
          </a:xfrm>
          <a:custGeom>
            <a:avLst/>
            <a:gdLst/>
            <a:ahLst/>
            <a:cxnLst/>
            <a:rect l="0" t="0" r="r" b="b"/>
            <a:pathLst>
              <a:path w="329" h="469">
                <a:moveTo>
                  <a:pt x="329" y="0"/>
                </a:moveTo>
                <a:cubicBezTo>
                  <a:pt x="189" y="133"/>
                  <a:pt x="69" y="288"/>
                  <a:pt x="0" y="46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3" name="Freeform 6">
            <a:extLst>
              <a:ext uri="{FF2B5EF4-FFF2-40B4-BE49-F238E27FC236}">
                <a16:creationId xmlns:a16="http://schemas.microsoft.com/office/drawing/2014/main" id="{CFD751E0-7430-4ACA-A679-ECB74EA58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70043" y="7143"/>
            <a:ext cx="1154907" cy="416719"/>
          </a:xfrm>
          <a:custGeom>
            <a:avLst/>
            <a:gdLst/>
            <a:ahLst/>
            <a:cxnLst/>
            <a:rect l="0" t="0" r="r" b="b"/>
            <a:pathLst>
              <a:path w="324" h="117">
                <a:moveTo>
                  <a:pt x="324" y="117"/>
                </a:moveTo>
                <a:cubicBezTo>
                  <a:pt x="223" y="64"/>
                  <a:pt x="107" y="2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5" name="Freeform 9">
            <a:extLst>
              <a:ext uri="{FF2B5EF4-FFF2-40B4-BE49-F238E27FC236}">
                <a16:creationId xmlns:a16="http://schemas.microsoft.com/office/drawing/2014/main" id="{4337B0AD-9A1D-4899-8791-EDEB9B5A1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02241" y="7143"/>
            <a:ext cx="722709" cy="275035"/>
          </a:xfrm>
          <a:custGeom>
            <a:avLst/>
            <a:gdLst/>
            <a:ahLst/>
            <a:cxnLst/>
            <a:rect l="0" t="0" r="r" b="b"/>
            <a:pathLst>
              <a:path w="203" h="77">
                <a:moveTo>
                  <a:pt x="203" y="77"/>
                </a:moveTo>
                <a:cubicBezTo>
                  <a:pt x="138" y="46"/>
                  <a:pt x="68" y="21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" name="Freeform 12">
            <a:extLst>
              <a:ext uri="{FF2B5EF4-FFF2-40B4-BE49-F238E27FC236}">
                <a16:creationId xmlns:a16="http://schemas.microsoft.com/office/drawing/2014/main" id="{20EE4868-1730-433B-AA39-A91305A49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626078" y="7143"/>
            <a:ext cx="498872" cy="192882"/>
          </a:xfrm>
          <a:custGeom>
            <a:avLst/>
            <a:gdLst/>
            <a:ahLst/>
            <a:cxnLst/>
            <a:rect l="0" t="0" r="r" b="b"/>
            <a:pathLst>
              <a:path w="140" h="54">
                <a:moveTo>
                  <a:pt x="140" y="54"/>
                </a:moveTo>
                <a:cubicBezTo>
                  <a:pt x="95" y="34"/>
                  <a:pt x="48" y="16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9" name="Freeform 24">
            <a:extLst>
              <a:ext uri="{FF2B5EF4-FFF2-40B4-BE49-F238E27FC236}">
                <a16:creationId xmlns:a16="http://schemas.microsoft.com/office/drawing/2014/main" id="{89921AE2-097C-4DEE-A398-FCB910D60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72" y="4512468"/>
            <a:ext cx="160735" cy="620316"/>
          </a:xfrm>
          <a:custGeom>
            <a:avLst/>
            <a:gdLst/>
            <a:ahLst/>
            <a:cxnLst/>
            <a:rect l="0" t="0" r="r" b="b"/>
            <a:pathLst>
              <a:path w="45" h="174">
                <a:moveTo>
                  <a:pt x="0" y="0"/>
                </a:moveTo>
                <a:cubicBezTo>
                  <a:pt x="11" y="59"/>
                  <a:pt x="26" y="118"/>
                  <a:pt x="45" y="1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1" name="Freeform 7">
            <a:extLst>
              <a:ext uri="{FF2B5EF4-FFF2-40B4-BE49-F238E27FC236}">
                <a16:creationId xmlns:a16="http://schemas.microsoft.com/office/drawing/2014/main" id="{A4098D72-B456-40CC-8C9F-D08B9DD2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85484" y="3759993"/>
            <a:ext cx="1439466" cy="1372791"/>
          </a:xfrm>
          <a:custGeom>
            <a:avLst/>
            <a:gdLst/>
            <a:ahLst/>
            <a:cxnLst/>
            <a:rect l="0" t="0" r="r" b="b"/>
            <a:pathLst>
              <a:path w="404" h="385">
                <a:moveTo>
                  <a:pt x="0" y="385"/>
                </a:moveTo>
                <a:cubicBezTo>
                  <a:pt x="146" y="272"/>
                  <a:pt x="285" y="142"/>
                  <a:pt x="404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3" name="Freeform 10">
            <a:extLst>
              <a:ext uri="{FF2B5EF4-FFF2-40B4-BE49-F238E27FC236}">
                <a16:creationId xmlns:a16="http://schemas.microsoft.com/office/drawing/2014/main" id="{BCA1A530-E6F6-465D-BCD0-371D816C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71222" y="3956447"/>
            <a:ext cx="1250156" cy="1183481"/>
          </a:xfrm>
          <a:custGeom>
            <a:avLst/>
            <a:gdLst/>
            <a:ahLst/>
            <a:cxnLst/>
            <a:rect l="0" t="0" r="r" b="b"/>
            <a:pathLst>
              <a:path w="351" h="332">
                <a:moveTo>
                  <a:pt x="0" y="332"/>
                </a:moveTo>
                <a:cubicBezTo>
                  <a:pt x="125" y="232"/>
                  <a:pt x="245" y="121"/>
                  <a:pt x="35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5" name="Freeform 13">
            <a:extLst>
              <a:ext uri="{FF2B5EF4-FFF2-40B4-BE49-F238E27FC236}">
                <a16:creationId xmlns:a16="http://schemas.microsoft.com/office/drawing/2014/main" id="{5AB5DD23-5ECB-4E0C-AC9B-C384785BA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80759" y="4056459"/>
            <a:ext cx="1144191" cy="1076325"/>
          </a:xfrm>
          <a:custGeom>
            <a:avLst/>
            <a:gdLst/>
            <a:ahLst/>
            <a:cxnLst/>
            <a:rect l="0" t="0" r="r" b="b"/>
            <a:pathLst>
              <a:path w="321" h="302">
                <a:moveTo>
                  <a:pt x="0" y="302"/>
                </a:moveTo>
                <a:cubicBezTo>
                  <a:pt x="114" y="210"/>
                  <a:pt x="223" y="109"/>
                  <a:pt x="321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" name="Freeform 15">
            <a:extLst>
              <a:ext uri="{FF2B5EF4-FFF2-40B4-BE49-F238E27FC236}">
                <a16:creationId xmlns:a16="http://schemas.microsoft.com/office/drawing/2014/main" id="{7DA4BF21-FA96-43DB-A077-173C5F433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02203" y="4138612"/>
            <a:ext cx="1022747" cy="994172"/>
          </a:xfrm>
          <a:custGeom>
            <a:avLst/>
            <a:gdLst/>
            <a:ahLst/>
            <a:cxnLst/>
            <a:rect l="0" t="0" r="r" b="b"/>
            <a:pathLst>
              <a:path w="287" h="279">
                <a:moveTo>
                  <a:pt x="0" y="279"/>
                </a:moveTo>
                <a:cubicBezTo>
                  <a:pt x="101" y="193"/>
                  <a:pt x="198" y="100"/>
                  <a:pt x="287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06A25D7-4A82-C845-B2B7-1231A7A2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94" y="543997"/>
            <a:ext cx="6865460" cy="3724511"/>
          </a:xfrm>
          <a:prstGeom prst="rect">
            <a:avLst/>
          </a:prstGeom>
        </p:spPr>
      </p:pic>
      <p:sp>
        <p:nvSpPr>
          <p:cNvPr id="339" name="Freeform 17">
            <a:extLst>
              <a:ext uri="{FF2B5EF4-FFF2-40B4-BE49-F238E27FC236}">
                <a16:creationId xmlns:a16="http://schemas.microsoft.com/office/drawing/2014/main" id="{BF956BA4-7CC2-4E13-9E1D-0854EF4C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234362" y="4270772"/>
            <a:ext cx="890588" cy="862012"/>
          </a:xfrm>
          <a:custGeom>
            <a:avLst/>
            <a:gdLst/>
            <a:ahLst/>
            <a:cxnLst/>
            <a:rect l="0" t="0" r="r" b="b"/>
            <a:pathLst>
              <a:path w="250" h="242">
                <a:moveTo>
                  <a:pt x="0" y="242"/>
                </a:moveTo>
                <a:cubicBezTo>
                  <a:pt x="88" y="166"/>
                  <a:pt x="172" y="85"/>
                  <a:pt x="25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1" name="Freeform 19">
            <a:extLst>
              <a:ext uri="{FF2B5EF4-FFF2-40B4-BE49-F238E27FC236}">
                <a16:creationId xmlns:a16="http://schemas.microsoft.com/office/drawing/2014/main" id="{3262514D-691E-4344-8751-4E80F046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465343" y="4537472"/>
            <a:ext cx="659607" cy="595312"/>
          </a:xfrm>
          <a:custGeom>
            <a:avLst/>
            <a:gdLst/>
            <a:ahLst/>
            <a:cxnLst/>
            <a:rect l="0" t="0" r="r" b="b"/>
            <a:pathLst>
              <a:path w="185" h="167">
                <a:moveTo>
                  <a:pt x="0" y="167"/>
                </a:moveTo>
                <a:cubicBezTo>
                  <a:pt x="63" y="114"/>
                  <a:pt x="125" y="58"/>
                  <a:pt x="185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18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9" name="Group 20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889862"/>
            <a:ext cx="6636259" cy="3358450"/>
            <a:chOff x="1669293" y="1186483"/>
            <a:chExt cx="8848345" cy="4477933"/>
          </a:xfrm>
        </p:grpSpPr>
        <p:sp>
          <p:nvSpPr>
            <p:cNvPr id="320" name="Rectangle 20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1" name="Isosceles Triangle 21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2" name="Rectangle 21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23" name="Rectangle 213">
            <a:extLst>
              <a:ext uri="{FF2B5EF4-FFF2-40B4-BE49-F238E27FC236}">
                <a16:creationId xmlns:a16="http://schemas.microsoft.com/office/drawing/2014/main" id="{9499C9FE-4B17-4937-9EB8-3E1A97E32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4" name="Group 215">
            <a:extLst>
              <a:ext uri="{FF2B5EF4-FFF2-40B4-BE49-F238E27FC236}">
                <a16:creationId xmlns:a16="http://schemas.microsoft.com/office/drawing/2014/main" id="{BA1AA859-8E3B-49BF-83F6-ADF050A2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44532"/>
            <a:ext cx="9386886" cy="5192848"/>
            <a:chOff x="-329674" y="-51881"/>
            <a:chExt cx="12515851" cy="6923798"/>
          </a:xfrm>
        </p:grpSpPr>
        <p:sp>
          <p:nvSpPr>
            <p:cNvPr id="325" name="Freeform 5">
              <a:extLst>
                <a:ext uri="{FF2B5EF4-FFF2-40B4-BE49-F238E27FC236}">
                  <a16:creationId xmlns:a16="http://schemas.microsoft.com/office/drawing/2014/main" id="{EA5E9A71-2A94-4FAA-859F-1930C2E91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6">
              <a:extLst>
                <a:ext uri="{FF2B5EF4-FFF2-40B4-BE49-F238E27FC236}">
                  <a16:creationId xmlns:a16="http://schemas.microsoft.com/office/drawing/2014/main" id="{15C43A1A-EE63-4F18-BA50-6BCC0C5FB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7">
              <a:extLst>
                <a:ext uri="{FF2B5EF4-FFF2-40B4-BE49-F238E27FC236}">
                  <a16:creationId xmlns:a16="http://schemas.microsoft.com/office/drawing/2014/main" id="{D20E631E-2C68-4E27-B833-094ECE509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8">
              <a:extLst>
                <a:ext uri="{FF2B5EF4-FFF2-40B4-BE49-F238E27FC236}">
                  <a16:creationId xmlns:a16="http://schemas.microsoft.com/office/drawing/2014/main" id="{2446723A-FC6F-4012-8557-06069FA13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9">
              <a:extLst>
                <a:ext uri="{FF2B5EF4-FFF2-40B4-BE49-F238E27FC236}">
                  <a16:creationId xmlns:a16="http://schemas.microsoft.com/office/drawing/2014/main" id="{7F3D87D4-252C-4471-A220-28B58BF43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">
              <a:extLst>
                <a:ext uri="{FF2B5EF4-FFF2-40B4-BE49-F238E27FC236}">
                  <a16:creationId xmlns:a16="http://schemas.microsoft.com/office/drawing/2014/main" id="{054B916A-0FD0-4006-BD6C-9D29CA03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1">
              <a:extLst>
                <a:ext uri="{FF2B5EF4-FFF2-40B4-BE49-F238E27FC236}">
                  <a16:creationId xmlns:a16="http://schemas.microsoft.com/office/drawing/2014/main" id="{2133C3B4-D163-43CB-B3FC-A1B9A1DC3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2">
              <a:extLst>
                <a:ext uri="{FF2B5EF4-FFF2-40B4-BE49-F238E27FC236}">
                  <a16:creationId xmlns:a16="http://schemas.microsoft.com/office/drawing/2014/main" id="{44DECBCA-815C-4296-B4DA-F12AD81F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3">
              <a:extLst>
                <a:ext uri="{FF2B5EF4-FFF2-40B4-BE49-F238E27FC236}">
                  <a16:creationId xmlns:a16="http://schemas.microsoft.com/office/drawing/2014/main" id="{B6C3CA6F-2113-4095-B77D-19519074C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4">
              <a:extLst>
                <a:ext uri="{FF2B5EF4-FFF2-40B4-BE49-F238E27FC236}">
                  <a16:creationId xmlns:a16="http://schemas.microsoft.com/office/drawing/2014/main" id="{6A23EEC5-4C2F-4460-B6F6-A6852C46F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5">
              <a:extLst>
                <a:ext uri="{FF2B5EF4-FFF2-40B4-BE49-F238E27FC236}">
                  <a16:creationId xmlns:a16="http://schemas.microsoft.com/office/drawing/2014/main" id="{9CAEC751-845A-4873-BCB3-29B7EF60F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FA38FC93-11A4-4EB5-BC13-85FB353CD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7">
              <a:extLst>
                <a:ext uri="{FF2B5EF4-FFF2-40B4-BE49-F238E27FC236}">
                  <a16:creationId xmlns:a16="http://schemas.microsoft.com/office/drawing/2014/main" id="{B5B6AC4D-E640-47F2-AA5A-9F9A1DB8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8">
              <a:extLst>
                <a:ext uri="{FF2B5EF4-FFF2-40B4-BE49-F238E27FC236}">
                  <a16:creationId xmlns:a16="http://schemas.microsoft.com/office/drawing/2014/main" id="{962630FB-473F-4D83-8B9F-EC52E31CA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035721E2-E73B-4E57-92E2-DE71F0D17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3071D074-66CD-4273-AF66-207364BA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1">
              <a:extLst>
                <a:ext uri="{FF2B5EF4-FFF2-40B4-BE49-F238E27FC236}">
                  <a16:creationId xmlns:a16="http://schemas.microsoft.com/office/drawing/2014/main" id="{4197CB22-95EA-4E41-94A6-6BCE8C027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2">
              <a:extLst>
                <a:ext uri="{FF2B5EF4-FFF2-40B4-BE49-F238E27FC236}">
                  <a16:creationId xmlns:a16="http://schemas.microsoft.com/office/drawing/2014/main" id="{622F5B4E-EBC2-4021-A986-B40B49442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3">
              <a:extLst>
                <a:ext uri="{FF2B5EF4-FFF2-40B4-BE49-F238E27FC236}">
                  <a16:creationId xmlns:a16="http://schemas.microsoft.com/office/drawing/2014/main" id="{A1450C78-508B-412D-8354-C6AE7E9F9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8" name="Group 236">
            <a:extLst>
              <a:ext uri="{FF2B5EF4-FFF2-40B4-BE49-F238E27FC236}">
                <a16:creationId xmlns:a16="http://schemas.microsoft.com/office/drawing/2014/main" id="{0D2C6055-EB42-4E7C-B358-308A54C71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313" y="889862"/>
            <a:ext cx="2866947" cy="3358450"/>
            <a:chOff x="807084" y="1186483"/>
            <a:chExt cx="3822597" cy="4477933"/>
          </a:xfrm>
        </p:grpSpPr>
        <p:sp>
          <p:nvSpPr>
            <p:cNvPr id="339" name="Rectangle 237">
              <a:extLst>
                <a:ext uri="{FF2B5EF4-FFF2-40B4-BE49-F238E27FC236}">
                  <a16:creationId xmlns:a16="http://schemas.microsoft.com/office/drawing/2014/main" id="{8A0384A8-C4E8-407C-BD44-2B989327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Isosceles Triangle 39">
              <a:extLst>
                <a:ext uri="{FF2B5EF4-FFF2-40B4-BE49-F238E27FC236}">
                  <a16:creationId xmlns:a16="http://schemas.microsoft.com/office/drawing/2014/main" id="{B7F9FA9E-2650-4B17-BA91-C12C0C5F9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239">
              <a:extLst>
                <a:ext uri="{FF2B5EF4-FFF2-40B4-BE49-F238E27FC236}">
                  <a16:creationId xmlns:a16="http://schemas.microsoft.com/office/drawing/2014/main" id="{E96B943E-BAEE-4DC2-87CB-78F6E433D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671561" y="1661403"/>
            <a:ext cx="2740927" cy="1532043"/>
          </a:xfrm>
          <a:prstGeom prst="rect">
            <a:avLst/>
          </a:prstGeom>
        </p:spPr>
        <p:txBody>
          <a:bodyPr spcFirstLastPara="1" vert="horz" lIns="228600" tIns="228600" rIns="228600" bIns="0" rtlCol="0" anchor="b" anchorCtr="0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buClr>
                <a:schemeClr val="dk1"/>
              </a:buClr>
              <a:buSzPct val="39285"/>
            </a:pPr>
            <a:r>
              <a:rPr lang="en-US" sz="4200">
                <a:solidFill>
                  <a:srgbClr val="FFFEFF"/>
                </a:solidFill>
              </a:rPr>
              <a:t>Seasonality of sales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671562" y="3152046"/>
            <a:ext cx="2740926" cy="769593"/>
          </a:xfrm>
          <a:prstGeom prst="rect">
            <a:avLst/>
          </a:prstGeom>
        </p:spPr>
        <p:txBody>
          <a:bodyPr spcFirstLastPara="1" vert="horz" lIns="91440" tIns="0" rIns="91440" bIns="45720" rtlCol="0" anchorCtr="0"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SzPct val="110000"/>
              <a:buNone/>
            </a:pPr>
            <a:r>
              <a:rPr lang="en-US">
                <a:solidFill>
                  <a:srgbClr val="FFFEFF"/>
                </a:solidFill>
              </a:rPr>
              <a:t> </a:t>
            </a: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/>
          <a:srcRect l="-936" t="-959" r="-357" b="2"/>
          <a:stretch/>
        </p:blipFill>
        <p:spPr>
          <a:xfrm>
            <a:off x="3873284" y="194996"/>
            <a:ext cx="5138448" cy="471659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84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1" name="Rectangle 210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214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1319465" y="599160"/>
            <a:ext cx="6505070" cy="786709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2500" b="0" i="0" kern="1200" cap="none" spc="-150">
                <a:solidFill>
                  <a:schemeClr val="bg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Product recommendations</a:t>
            </a:r>
          </a:p>
        </p:txBody>
      </p:sp>
      <p:graphicFrame>
        <p:nvGraphicFramePr>
          <p:cNvPr id="178" name="Google Shape;94;p19">
            <a:extLst>
              <a:ext uri="{FF2B5EF4-FFF2-40B4-BE49-F238E27FC236}">
                <a16:creationId xmlns:a16="http://schemas.microsoft.com/office/drawing/2014/main" id="{A88DBB2F-C941-4C76-A108-BF2414ED9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44638"/>
              </p:ext>
            </p:extLst>
          </p:nvPr>
        </p:nvGraphicFramePr>
        <p:xfrm>
          <a:off x="596504" y="940465"/>
          <a:ext cx="7932419" cy="3131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E1AC81-83F2-45A8-9054-15570F4E2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15AA7C5-9BFE-4B90-A119-467AFACE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44AB87D-35AF-4719-9940-5822E770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8B33BE3-7890-4628-9322-7EFBA337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01AD3ECF-519E-45E2-99DA-F5C1B5071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050E700-0FF1-4D25-B54C-84BA04FCD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720D9C11-F5C9-41B0-B2F2-EE20BC3D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23A9DA0-857E-4CDE-80EA-F30F1CE55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48B8F4C-2C83-46F6-AFCD-58166AEB1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34C3795-C44D-41A7-A8F6-891387A66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CC36F4-5DFA-4954-B354-97B180E98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7087A08E-C024-457D-8F99-1F340CED6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61CFBC61-7F57-45D7-860E-BF51B0EDA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591C3DB-4880-431E-BC3D-37F1378A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9557EFE-4199-4E24-8A13-1B9CC1715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B965615-6052-4907-A136-9CAD14604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788FFC4-205D-47C1-91E7-DD1A52E0A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462FADD6-C927-46ED-A6E6-273B35C2F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F64005E-134D-4444-9425-FB1C18898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E2565CA7-A8CB-463D-8D25-4F41235B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1ABBFC0-4EEA-4634-A73B-945729D6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422F11F-726A-4A93-9D1B-B1400B061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F129BC-EA9E-4D20-898B-399F7727D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FF42BAE-3249-46C8-9108-A83C87206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Isosceles Triangle 22">
              <a:extLst>
                <a:ext uri="{FF2B5EF4-FFF2-40B4-BE49-F238E27FC236}">
                  <a16:creationId xmlns:a16="http://schemas.microsoft.com/office/drawing/2014/main" id="{4DDE2BA8-4174-4A99-BB09-0BA28F26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893933-F7DD-4DA6-85C7-4CFF58741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341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900112"/>
            <a:ext cx="0" cy="26579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ep 59">
            <a:extLst>
              <a:ext uri="{FF2B5EF4-FFF2-40B4-BE49-F238E27FC236}">
                <a16:creationId xmlns:a16="http://schemas.microsoft.com/office/drawing/2014/main" id="{AAA5DE19-7D01-486B-A94A-F0C29D3DF43D}"/>
              </a:ext>
            </a:extLst>
          </p:cNvPr>
          <p:cNvGrpSpPr/>
          <p:nvPr/>
        </p:nvGrpSpPr>
        <p:grpSpPr>
          <a:xfrm>
            <a:off x="1113236" y="356050"/>
            <a:ext cx="7121129" cy="3521457"/>
            <a:chOff x="1243012" y="447675"/>
            <a:chExt cx="6677025" cy="2920940"/>
          </a:xfrm>
        </p:grpSpPr>
        <p:pic>
          <p:nvPicPr>
            <p:cNvPr id="62" name="Afbeelding 61" descr="Afbeelding met tafel&#10;&#10;Automatisch gegenereerde beschrijving">
              <a:extLst>
                <a:ext uri="{FF2B5EF4-FFF2-40B4-BE49-F238E27FC236}">
                  <a16:creationId xmlns:a16="http://schemas.microsoft.com/office/drawing/2014/main" id="{13734721-409B-40EA-89A8-165771872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3867" y="470205"/>
              <a:ext cx="6663011" cy="28984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4" name="Rechte verbindingslijn met pijl 63">
              <a:extLst>
                <a:ext uri="{FF2B5EF4-FFF2-40B4-BE49-F238E27FC236}">
                  <a16:creationId xmlns:a16="http://schemas.microsoft.com/office/drawing/2014/main" id="{A09F00B8-22BF-4AE8-B375-7242B1C4FCB5}"/>
                </a:ext>
              </a:extLst>
            </p:cNvPr>
            <p:cNvCxnSpPr/>
            <p:nvPr/>
          </p:nvCxnSpPr>
          <p:spPr>
            <a:xfrm>
              <a:off x="4538663" y="1062039"/>
              <a:ext cx="4762" cy="2305049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kstvak 64">
              <a:extLst>
                <a:ext uri="{FF2B5EF4-FFF2-40B4-BE49-F238E27FC236}">
                  <a16:creationId xmlns:a16="http://schemas.microsoft.com/office/drawing/2014/main" id="{FF620126-F705-42F5-A26C-5B9F2AFB8275}"/>
                </a:ext>
              </a:extLst>
            </p:cNvPr>
            <p:cNvSpPr txBox="1"/>
            <p:nvPr/>
          </p:nvSpPr>
          <p:spPr>
            <a:xfrm>
              <a:off x="1281113" y="1123950"/>
              <a:ext cx="282892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600" b="1">
                  <a:latin typeface="Calibri Light"/>
                </a:rPr>
                <a:t>1) </a:t>
              </a:r>
              <a:r>
                <a:rPr lang="nl-NL" sz="1600" b="1" err="1">
                  <a:latin typeface="Calibri Light"/>
                </a:rPr>
                <a:t>Number</a:t>
              </a:r>
              <a:r>
                <a:rPr lang="nl-NL" sz="1600" b="1">
                  <a:latin typeface="Calibri Light"/>
                </a:rPr>
                <a:t> of sales in 2020</a:t>
              </a:r>
            </a:p>
          </p:txBody>
        </p:sp>
        <p:sp>
          <p:nvSpPr>
            <p:cNvPr id="66" name="Tekstvak 65">
              <a:extLst>
                <a:ext uri="{FF2B5EF4-FFF2-40B4-BE49-F238E27FC236}">
                  <a16:creationId xmlns:a16="http://schemas.microsoft.com/office/drawing/2014/main" id="{C1DAFE96-4FE8-4202-B5E2-60E86F80844B}"/>
                </a:ext>
              </a:extLst>
            </p:cNvPr>
            <p:cNvSpPr txBox="1"/>
            <p:nvPr/>
          </p:nvSpPr>
          <p:spPr>
            <a:xfrm>
              <a:off x="1252537" y="1714499"/>
              <a:ext cx="295751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600" b="1">
                  <a:latin typeface="Calibri Light"/>
                </a:rPr>
                <a:t>2) </a:t>
              </a:r>
              <a:r>
                <a:rPr lang="nl-NL" sz="1600" b="1" err="1">
                  <a:latin typeface="Calibri Light"/>
                </a:rPr>
                <a:t>Average</a:t>
              </a:r>
              <a:r>
                <a:rPr lang="nl-NL" sz="1600" b="1">
                  <a:latin typeface="Calibri Light"/>
                </a:rPr>
                <a:t> </a:t>
              </a:r>
              <a:r>
                <a:rPr lang="nl-NL" sz="1600" b="1" err="1">
                  <a:latin typeface="Calibri Light"/>
                </a:rPr>
                <a:t>amount</a:t>
              </a:r>
              <a:r>
                <a:rPr lang="nl-NL" sz="1600" b="1">
                  <a:latin typeface="Calibri Light"/>
                </a:rPr>
                <a:t> per sale</a:t>
              </a:r>
              <a:endParaRPr lang="nl-NL">
                <a:latin typeface="Calibri Light"/>
              </a:endParaRPr>
            </a:p>
          </p:txBody>
        </p:sp>
        <p:sp>
          <p:nvSpPr>
            <p:cNvPr id="67" name="Tekstvak 66">
              <a:extLst>
                <a:ext uri="{FF2B5EF4-FFF2-40B4-BE49-F238E27FC236}">
                  <a16:creationId xmlns:a16="http://schemas.microsoft.com/office/drawing/2014/main" id="{6E771FBA-2CB1-4359-8BC8-C6DD5D78C9DB}"/>
                </a:ext>
              </a:extLst>
            </p:cNvPr>
            <p:cNvSpPr txBox="1"/>
            <p:nvPr/>
          </p:nvSpPr>
          <p:spPr>
            <a:xfrm>
              <a:off x="1252537" y="2257424"/>
              <a:ext cx="325278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600" b="1">
                  <a:latin typeface="Calibri Light"/>
                </a:rPr>
                <a:t>3) </a:t>
              </a:r>
              <a:r>
                <a:rPr lang="nl-NL" sz="1600" b="1" err="1">
                  <a:latin typeface="Calibri Light"/>
                </a:rPr>
                <a:t>Increased</a:t>
              </a:r>
              <a:r>
                <a:rPr lang="nl-NL" sz="1600" b="1">
                  <a:latin typeface="Calibri Light"/>
                </a:rPr>
                <a:t> </a:t>
              </a:r>
              <a:r>
                <a:rPr lang="nl-NL" sz="1600" b="1" err="1">
                  <a:latin typeface="Calibri Light"/>
                </a:rPr>
                <a:t>amount</a:t>
              </a:r>
              <a:r>
                <a:rPr lang="nl-NL" sz="1600" b="1">
                  <a:latin typeface="Calibri Light"/>
                </a:rPr>
                <a:t> of </a:t>
              </a:r>
              <a:r>
                <a:rPr lang="nl-NL" b="1">
                  <a:latin typeface="Calibri Light"/>
                </a:rPr>
                <a:t>10%</a:t>
              </a:r>
            </a:p>
          </p:txBody>
        </p:sp>
        <p:sp>
          <p:nvSpPr>
            <p:cNvPr id="68" name="Tekstvak 67">
              <a:extLst>
                <a:ext uri="{FF2B5EF4-FFF2-40B4-BE49-F238E27FC236}">
                  <a16:creationId xmlns:a16="http://schemas.microsoft.com/office/drawing/2014/main" id="{A82E3E33-9C0F-4AC3-AA6B-15CDF9780252}"/>
                </a:ext>
              </a:extLst>
            </p:cNvPr>
            <p:cNvSpPr txBox="1"/>
            <p:nvPr/>
          </p:nvSpPr>
          <p:spPr>
            <a:xfrm>
              <a:off x="1243012" y="2905123"/>
              <a:ext cx="325278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1600" b="1">
                  <a:latin typeface="Calibri Light"/>
                </a:rPr>
                <a:t>4) Extra </a:t>
              </a:r>
              <a:r>
                <a:rPr lang="nl-NL" sz="1600" b="1" err="1">
                  <a:latin typeface="Calibri Light"/>
                </a:rPr>
                <a:t>revenue</a:t>
              </a:r>
              <a:r>
                <a:rPr lang="nl-NL" sz="1600" b="1">
                  <a:latin typeface="Calibri Light"/>
                </a:rPr>
                <a:t> </a:t>
              </a:r>
              <a:r>
                <a:rPr lang="nl-NL" sz="1600" b="1" err="1">
                  <a:latin typeface="Calibri Light"/>
                </a:rPr>
                <a:t>generated</a:t>
              </a:r>
              <a:endParaRPr lang="nl-NL" sz="1600">
                <a:latin typeface="Calibri Light"/>
              </a:endParaRPr>
            </a:p>
          </p:txBody>
        </p:sp>
        <p:sp>
          <p:nvSpPr>
            <p:cNvPr id="69" name="Tekstvak 68">
              <a:extLst>
                <a:ext uri="{FF2B5EF4-FFF2-40B4-BE49-F238E27FC236}">
                  <a16:creationId xmlns:a16="http://schemas.microsoft.com/office/drawing/2014/main" id="{00655AA6-22E9-4EDC-BFBA-4374E0D02511}"/>
                </a:ext>
              </a:extLst>
            </p:cNvPr>
            <p:cNvSpPr txBox="1"/>
            <p:nvPr/>
          </p:nvSpPr>
          <p:spPr>
            <a:xfrm>
              <a:off x="4672013" y="1123950"/>
              <a:ext cx="3143250" cy="348079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nl-NL" sz="1600"/>
                <a:t>€ 40 133</a:t>
              </a:r>
              <a:r>
                <a:rPr lang="nl-NL" sz="1600">
                  <a:solidFill>
                    <a:schemeClr val="bg1"/>
                  </a:solidFill>
                </a:rPr>
                <a:t>00</a:t>
              </a:r>
              <a:endParaRPr lang="nl-NL">
                <a:solidFill>
                  <a:schemeClr val="bg1"/>
                </a:solidFill>
              </a:endParaRPr>
            </a:p>
          </p:txBody>
        </p:sp>
        <p:sp>
          <p:nvSpPr>
            <p:cNvPr id="70" name="Tekstvak 69">
              <a:extLst>
                <a:ext uri="{FF2B5EF4-FFF2-40B4-BE49-F238E27FC236}">
                  <a16:creationId xmlns:a16="http://schemas.microsoft.com/office/drawing/2014/main" id="{5EBF35EA-0788-4D97-889B-A36CB2022FBD}"/>
                </a:ext>
              </a:extLst>
            </p:cNvPr>
            <p:cNvSpPr txBox="1"/>
            <p:nvPr/>
          </p:nvSpPr>
          <p:spPr>
            <a:xfrm>
              <a:off x="4672012" y="1690688"/>
              <a:ext cx="31432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nl-NL" sz="1600"/>
                <a:t>€ 13,06</a:t>
              </a:r>
              <a:r>
                <a:rPr lang="nl-NL" sz="1600">
                  <a:solidFill>
                    <a:schemeClr val="bg1"/>
                  </a:solidFill>
                </a:rPr>
                <a:t>300</a:t>
              </a:r>
              <a:endParaRPr lang="nl-NL">
                <a:solidFill>
                  <a:schemeClr val="bg1"/>
                </a:solidFill>
              </a:endParaRPr>
            </a:p>
          </p:txBody>
        </p:sp>
        <p:sp>
          <p:nvSpPr>
            <p:cNvPr id="71" name="Tekstvak 70">
              <a:extLst>
                <a:ext uri="{FF2B5EF4-FFF2-40B4-BE49-F238E27FC236}">
                  <a16:creationId xmlns:a16="http://schemas.microsoft.com/office/drawing/2014/main" id="{E31901AD-D786-4689-8021-741F95DAA9AB}"/>
                </a:ext>
              </a:extLst>
            </p:cNvPr>
            <p:cNvSpPr txBox="1"/>
            <p:nvPr/>
          </p:nvSpPr>
          <p:spPr>
            <a:xfrm>
              <a:off x="4672013" y="2257425"/>
              <a:ext cx="31432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nl-NL" sz="1600"/>
                <a:t>  € 1,31</a:t>
              </a:r>
              <a:r>
                <a:rPr lang="nl-NL" sz="1600">
                  <a:solidFill>
                    <a:schemeClr val="bg1"/>
                  </a:solidFill>
                </a:rPr>
                <a:t>00000</a:t>
              </a:r>
              <a:endParaRPr lang="nl-NL">
                <a:solidFill>
                  <a:schemeClr val="bg1"/>
                </a:solidFill>
              </a:endParaRPr>
            </a:p>
          </p:txBody>
        </p:sp>
        <p:sp>
          <p:nvSpPr>
            <p:cNvPr id="72" name="Tekstvak 71">
              <a:extLst>
                <a:ext uri="{FF2B5EF4-FFF2-40B4-BE49-F238E27FC236}">
                  <a16:creationId xmlns:a16="http://schemas.microsoft.com/office/drawing/2014/main" id="{1AFC3777-D72F-47F4-90A8-F0F65FCDD820}"/>
                </a:ext>
              </a:extLst>
            </p:cNvPr>
            <p:cNvSpPr txBox="1"/>
            <p:nvPr/>
          </p:nvSpPr>
          <p:spPr>
            <a:xfrm>
              <a:off x="4567239" y="2914650"/>
              <a:ext cx="32765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nl-NL" sz="1600"/>
                <a:t>+ </a:t>
              </a:r>
              <a:r>
                <a:rPr lang="nl-NL" sz="1600" b="1"/>
                <a:t>€ 52 413,70</a:t>
              </a:r>
              <a:endParaRPr lang="nl-NL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8FA2A686-3985-4352-824D-206D710BC256}"/>
                </a:ext>
              </a:extLst>
            </p:cNvPr>
            <p:cNvSpPr/>
            <p:nvPr/>
          </p:nvSpPr>
          <p:spPr>
            <a:xfrm>
              <a:off x="1243012" y="447675"/>
              <a:ext cx="6662738" cy="619124"/>
            </a:xfrm>
            <a:prstGeom prst="rect">
              <a:avLst/>
            </a:prstGeom>
            <a:solidFill>
              <a:srgbClr val="4A66AC"/>
            </a:solidFill>
            <a:ln>
              <a:solidFill>
                <a:srgbClr val="4A66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00" b="1"/>
                <a:t>Extra </a:t>
              </a:r>
              <a:r>
                <a:rPr lang="nl-NL" sz="1800" b="1" err="1"/>
                <a:t>revenue</a:t>
              </a:r>
              <a:r>
                <a:rPr lang="nl-NL" sz="1800" b="1"/>
                <a:t> </a:t>
              </a:r>
              <a:r>
                <a:rPr lang="nl-NL" sz="1800" b="1" err="1"/>
                <a:t>due</a:t>
              </a:r>
              <a:r>
                <a:rPr lang="nl-NL" sz="1800" b="1"/>
                <a:t> </a:t>
              </a:r>
              <a:r>
                <a:rPr lang="nl-NL" sz="1800" b="1" err="1"/>
                <a:t>to</a:t>
              </a:r>
              <a:r>
                <a:rPr lang="nl-NL" sz="1800" b="1"/>
                <a:t> </a:t>
              </a:r>
            </a:p>
            <a:p>
              <a:pPr algn="ctr"/>
              <a:r>
                <a:rPr lang="nl-NL" sz="1800" b="1"/>
                <a:t>customer based product </a:t>
              </a:r>
              <a:r>
                <a:rPr lang="nl-NL" sz="1800" b="1" err="1"/>
                <a:t>recommendations</a:t>
              </a:r>
              <a:endParaRPr lang="nl-NL" sz="1800" b="1"/>
            </a:p>
          </p:txBody>
        </p:sp>
        <p:cxnSp>
          <p:nvCxnSpPr>
            <p:cNvPr id="74" name="Rechte verbindingslijn met pijl 73">
              <a:extLst>
                <a:ext uri="{FF2B5EF4-FFF2-40B4-BE49-F238E27FC236}">
                  <a16:creationId xmlns:a16="http://schemas.microsoft.com/office/drawing/2014/main" id="{6068A70E-1B9E-4E3F-B46E-453634C119EF}"/>
                </a:ext>
              </a:extLst>
            </p:cNvPr>
            <p:cNvCxnSpPr/>
            <p:nvPr/>
          </p:nvCxnSpPr>
          <p:spPr>
            <a:xfrm flipV="1">
              <a:off x="1252538" y="2833687"/>
              <a:ext cx="6667499" cy="9525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itel 1">
            <a:extLst>
              <a:ext uri="{FF2B5EF4-FFF2-40B4-BE49-F238E27FC236}">
                <a16:creationId xmlns:a16="http://schemas.microsoft.com/office/drawing/2014/main" id="{20B0DD16-BE0B-4E9C-9A1C-32E67C2D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525" y="4391573"/>
            <a:ext cx="7076364" cy="592255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</a:rPr>
              <a:t>The effect of product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07167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17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119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94" name="Group 194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274691"/>
            <a:ext cx="2755857" cy="2602816"/>
            <a:chOff x="697883" y="1816768"/>
            <a:chExt cx="3674476" cy="3470421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9" name="Rectangle 199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1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203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-1008352" y="271593"/>
            <a:ext cx="6505070" cy="786709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3600" b="1">
                <a:solidFill>
                  <a:srgbClr val="4A66AC"/>
                </a:solidFill>
              </a:rPr>
              <a:t>Summary</a:t>
            </a:r>
            <a:br>
              <a:rPr lang="en-US" sz="1000" b="0" i="0" kern="1200" cap="none" spc="-150">
                <a:effectLst/>
              </a:rPr>
            </a:br>
            <a:endParaRPr lang="en-US" sz="1000" b="0" i="0" kern="1200" cap="none" spc="-150">
              <a:effectLst/>
              <a:latin typeface="+mj-lt"/>
              <a:cs typeface="Calibri Light"/>
            </a:endParaRPr>
          </a:p>
        </p:txBody>
      </p:sp>
      <p:grpSp>
        <p:nvGrpSpPr>
          <p:cNvPr id="975" name="Groep 1009">
            <a:extLst>
              <a:ext uri="{FF2B5EF4-FFF2-40B4-BE49-F238E27FC236}">
                <a16:creationId xmlns:a16="http://schemas.microsoft.com/office/drawing/2014/main" id="{9F18A092-AD11-4DC1-9374-5E261416FBCB}"/>
              </a:ext>
            </a:extLst>
          </p:cNvPr>
          <p:cNvGrpSpPr/>
          <p:nvPr/>
        </p:nvGrpSpPr>
        <p:grpSpPr>
          <a:xfrm>
            <a:off x="4017381" y="1078572"/>
            <a:ext cx="4857750" cy="800100"/>
            <a:chOff x="3905250" y="704850"/>
            <a:chExt cx="4857750" cy="800100"/>
          </a:xfrm>
        </p:grpSpPr>
        <p:sp>
          <p:nvSpPr>
            <p:cNvPr id="973" name="Rechthoek: afgeronde hoeken 980">
              <a:extLst>
                <a:ext uri="{FF2B5EF4-FFF2-40B4-BE49-F238E27FC236}">
                  <a16:creationId xmlns:a16="http://schemas.microsoft.com/office/drawing/2014/main" id="{C7DD8DF2-A02E-41FF-A916-4339A9D61AC5}"/>
                </a:ext>
              </a:extLst>
            </p:cNvPr>
            <p:cNvSpPr/>
            <p:nvPr/>
          </p:nvSpPr>
          <p:spPr>
            <a:xfrm>
              <a:off x="3924300" y="704850"/>
              <a:ext cx="4679950" cy="800100"/>
            </a:xfrm>
            <a:prstGeom prst="roundRect">
              <a:avLst/>
            </a:prstGeom>
            <a:solidFill>
              <a:srgbClr val="4A66A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4" name="Tekstvak 1006">
              <a:extLst>
                <a:ext uri="{FF2B5EF4-FFF2-40B4-BE49-F238E27FC236}">
                  <a16:creationId xmlns:a16="http://schemas.microsoft.com/office/drawing/2014/main" id="{4D82E0D2-47E3-4E27-B75A-7CA847651529}"/>
                </a:ext>
              </a:extLst>
            </p:cNvPr>
            <p:cNvSpPr txBox="1"/>
            <p:nvPr/>
          </p:nvSpPr>
          <p:spPr>
            <a:xfrm>
              <a:off x="3905250" y="869950"/>
              <a:ext cx="485775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>
                  <a:solidFill>
                    <a:schemeClr val="bg1"/>
                  </a:solidFill>
                  <a:latin typeface="Calibri Light"/>
                </a:rPr>
                <a:t>Hand and Scoop Ice = most Revenue</a:t>
              </a:r>
            </a:p>
          </p:txBody>
        </p:sp>
      </p:grpSp>
      <p:grpSp>
        <p:nvGrpSpPr>
          <p:cNvPr id="979" name="Groep 1010">
            <a:extLst>
              <a:ext uri="{FF2B5EF4-FFF2-40B4-BE49-F238E27FC236}">
                <a16:creationId xmlns:a16="http://schemas.microsoft.com/office/drawing/2014/main" id="{0C578A8C-EE28-4BA8-8A80-0E097E0F1EE2}"/>
              </a:ext>
            </a:extLst>
          </p:cNvPr>
          <p:cNvGrpSpPr/>
          <p:nvPr/>
        </p:nvGrpSpPr>
        <p:grpSpPr>
          <a:xfrm>
            <a:off x="863290" y="1984143"/>
            <a:ext cx="5036323" cy="800100"/>
            <a:chOff x="3905250" y="1676400"/>
            <a:chExt cx="5036323" cy="800100"/>
          </a:xfrm>
        </p:grpSpPr>
        <p:sp>
          <p:nvSpPr>
            <p:cNvPr id="977" name="Rechthoek: afgeronde hoeken 1003">
              <a:extLst>
                <a:ext uri="{FF2B5EF4-FFF2-40B4-BE49-F238E27FC236}">
                  <a16:creationId xmlns:a16="http://schemas.microsoft.com/office/drawing/2014/main" id="{AB15CAFE-050E-48A2-989B-67D3BF492E52}"/>
                </a:ext>
              </a:extLst>
            </p:cNvPr>
            <p:cNvSpPr/>
            <p:nvPr/>
          </p:nvSpPr>
          <p:spPr>
            <a:xfrm>
              <a:off x="3905250" y="1676400"/>
              <a:ext cx="4679950" cy="800100"/>
            </a:xfrm>
            <a:prstGeom prst="roundRect">
              <a:avLst/>
            </a:prstGeom>
            <a:solidFill>
              <a:srgbClr val="4A66A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78" name="Tekstvak 1007">
              <a:extLst>
                <a:ext uri="{FF2B5EF4-FFF2-40B4-BE49-F238E27FC236}">
                  <a16:creationId xmlns:a16="http://schemas.microsoft.com/office/drawing/2014/main" id="{01291BBE-C574-4A5B-95A2-4CFAFB1E3EBF}"/>
                </a:ext>
              </a:extLst>
            </p:cNvPr>
            <p:cNvSpPr txBox="1"/>
            <p:nvPr/>
          </p:nvSpPr>
          <p:spPr>
            <a:xfrm>
              <a:off x="4445773" y="1840880"/>
              <a:ext cx="44958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>
                  <a:solidFill>
                    <a:srgbClr val="FFFFFF"/>
                  </a:solidFill>
                  <a:latin typeface="Calibri Light"/>
                </a:rPr>
                <a:t>Everybody loves Vanille!</a:t>
              </a:r>
            </a:p>
          </p:txBody>
        </p:sp>
      </p:grpSp>
      <p:grpSp>
        <p:nvGrpSpPr>
          <p:cNvPr id="983" name="Groep 1011">
            <a:extLst>
              <a:ext uri="{FF2B5EF4-FFF2-40B4-BE49-F238E27FC236}">
                <a16:creationId xmlns:a16="http://schemas.microsoft.com/office/drawing/2014/main" id="{376F948C-F2D5-4E6D-8552-235EF1C459ED}"/>
              </a:ext>
            </a:extLst>
          </p:cNvPr>
          <p:cNvGrpSpPr/>
          <p:nvPr/>
        </p:nvGrpSpPr>
        <p:grpSpPr>
          <a:xfrm>
            <a:off x="894265" y="3922440"/>
            <a:ext cx="4813298" cy="800100"/>
            <a:chOff x="3905250" y="2641599"/>
            <a:chExt cx="4813298" cy="800100"/>
          </a:xfrm>
        </p:grpSpPr>
        <p:sp>
          <p:nvSpPr>
            <p:cNvPr id="981" name="Rechthoek: afgeronde hoeken 1004">
              <a:extLst>
                <a:ext uri="{FF2B5EF4-FFF2-40B4-BE49-F238E27FC236}">
                  <a16:creationId xmlns:a16="http://schemas.microsoft.com/office/drawing/2014/main" id="{2BD1C0BB-1F58-44F4-AD52-DC052D736221}"/>
                </a:ext>
              </a:extLst>
            </p:cNvPr>
            <p:cNvSpPr/>
            <p:nvPr/>
          </p:nvSpPr>
          <p:spPr>
            <a:xfrm>
              <a:off x="3905250" y="2641599"/>
              <a:ext cx="4679950" cy="800100"/>
            </a:xfrm>
            <a:prstGeom prst="roundRect">
              <a:avLst/>
            </a:prstGeom>
            <a:solidFill>
              <a:srgbClr val="4A66A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2" name="Tekstvak 1008">
              <a:extLst>
                <a:ext uri="{FF2B5EF4-FFF2-40B4-BE49-F238E27FC236}">
                  <a16:creationId xmlns:a16="http://schemas.microsoft.com/office/drawing/2014/main" id="{39B31F30-9A3C-488F-8BF4-85D5B204891B}"/>
                </a:ext>
              </a:extLst>
            </p:cNvPr>
            <p:cNvSpPr txBox="1"/>
            <p:nvPr/>
          </p:nvSpPr>
          <p:spPr>
            <a:xfrm>
              <a:off x="4025898" y="2813048"/>
              <a:ext cx="469265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nl-NL" sz="2400">
                  <a:solidFill>
                    <a:schemeClr val="bg1"/>
                  </a:solidFill>
                  <a:latin typeface="Calibri Light"/>
                </a:rPr>
                <a:t>Higher temperatures = higher Sales</a:t>
              </a:r>
            </a:p>
          </p:txBody>
        </p:sp>
      </p:grpSp>
      <p:grpSp>
        <p:nvGrpSpPr>
          <p:cNvPr id="987" name="Groep 1013">
            <a:extLst>
              <a:ext uri="{FF2B5EF4-FFF2-40B4-BE49-F238E27FC236}">
                <a16:creationId xmlns:a16="http://schemas.microsoft.com/office/drawing/2014/main" id="{735C301A-EB40-4B0E-B304-D0977FCD3FD0}"/>
              </a:ext>
            </a:extLst>
          </p:cNvPr>
          <p:cNvGrpSpPr/>
          <p:nvPr/>
        </p:nvGrpSpPr>
        <p:grpSpPr>
          <a:xfrm>
            <a:off x="4039375" y="2953757"/>
            <a:ext cx="4810125" cy="830997"/>
            <a:chOff x="3644900" y="3489325"/>
            <a:chExt cx="4810125" cy="830997"/>
          </a:xfrm>
        </p:grpSpPr>
        <p:sp>
          <p:nvSpPr>
            <p:cNvPr id="985" name="Rechthoek: afgeronde hoeken 1005">
              <a:extLst>
                <a:ext uri="{FF2B5EF4-FFF2-40B4-BE49-F238E27FC236}">
                  <a16:creationId xmlns:a16="http://schemas.microsoft.com/office/drawing/2014/main" id="{5FE2FFEF-A536-4DDC-9920-6F2D1BA2A770}"/>
                </a:ext>
              </a:extLst>
            </p:cNvPr>
            <p:cNvSpPr/>
            <p:nvPr/>
          </p:nvSpPr>
          <p:spPr>
            <a:xfrm>
              <a:off x="3644900" y="3517898"/>
              <a:ext cx="4654550" cy="800100"/>
            </a:xfrm>
            <a:prstGeom prst="roundRect">
              <a:avLst/>
            </a:prstGeom>
            <a:solidFill>
              <a:srgbClr val="4A66A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86" name="Tekstvak 1012">
              <a:extLst>
                <a:ext uri="{FF2B5EF4-FFF2-40B4-BE49-F238E27FC236}">
                  <a16:creationId xmlns:a16="http://schemas.microsoft.com/office/drawing/2014/main" id="{0E71940B-BC05-4D96-B844-1B557302E15C}"/>
                </a:ext>
              </a:extLst>
            </p:cNvPr>
            <p:cNvSpPr txBox="1"/>
            <p:nvPr/>
          </p:nvSpPr>
          <p:spPr>
            <a:xfrm>
              <a:off x="3679825" y="3489325"/>
              <a:ext cx="477520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nl-NL" sz="2400">
                  <a:solidFill>
                    <a:schemeClr val="bg1"/>
                  </a:solidFill>
                  <a:latin typeface="Calibri Light"/>
                </a:rPr>
                <a:t>Sell Products based on customer recommendation</a:t>
              </a:r>
            </a:p>
          </p:txBody>
        </p:sp>
      </p:grpSp>
      <p:pic>
        <p:nvPicPr>
          <p:cNvPr id="994" name="Afbeelding 1022" descr="Afbeelding met tekst&#10;&#10;Automatisch gegenereerde beschrijving">
            <a:extLst>
              <a:ext uri="{FF2B5EF4-FFF2-40B4-BE49-F238E27FC236}">
                <a16:creationId xmlns:a16="http://schemas.microsoft.com/office/drawing/2014/main" id="{D640F64D-6B88-4276-979B-5A40BE1BE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21" r="83102" b="-328"/>
          <a:stretch/>
        </p:blipFill>
        <p:spPr>
          <a:xfrm rot="-3120000">
            <a:off x="3499779" y="1174887"/>
            <a:ext cx="615952" cy="609939"/>
          </a:xfrm>
          <a:prstGeom prst="rect">
            <a:avLst/>
          </a:prstGeom>
        </p:spPr>
      </p:pic>
      <p:pic>
        <p:nvPicPr>
          <p:cNvPr id="995" name="Afbeelding 1022" descr="Afbeelding met tekst&#10;&#10;Automatisch gegenereerde beschrijving">
            <a:extLst>
              <a:ext uri="{FF2B5EF4-FFF2-40B4-BE49-F238E27FC236}">
                <a16:creationId xmlns:a16="http://schemas.microsoft.com/office/drawing/2014/main" id="{7D4E11F3-6AA0-40AA-A413-1B6577C21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21" r="83102" b="-328"/>
          <a:stretch/>
        </p:blipFill>
        <p:spPr>
          <a:xfrm rot="-3120000">
            <a:off x="349559" y="2073954"/>
            <a:ext cx="615952" cy="609939"/>
          </a:xfrm>
          <a:prstGeom prst="rect">
            <a:avLst/>
          </a:prstGeom>
        </p:spPr>
      </p:pic>
      <p:pic>
        <p:nvPicPr>
          <p:cNvPr id="996" name="Afbeelding 1022" descr="Afbeelding met tekst&#10;&#10;Automatisch gegenereerde beschrijving">
            <a:extLst>
              <a:ext uri="{FF2B5EF4-FFF2-40B4-BE49-F238E27FC236}">
                <a16:creationId xmlns:a16="http://schemas.microsoft.com/office/drawing/2014/main" id="{AD83BCC1-428C-4D46-A3C1-219BA81FE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21" r="83102" b="-328"/>
          <a:stretch/>
        </p:blipFill>
        <p:spPr>
          <a:xfrm rot="-3120000">
            <a:off x="3541596" y="3049685"/>
            <a:ext cx="615952" cy="609939"/>
          </a:xfrm>
          <a:prstGeom prst="rect">
            <a:avLst/>
          </a:prstGeom>
        </p:spPr>
      </p:pic>
      <p:pic>
        <p:nvPicPr>
          <p:cNvPr id="997" name="Afbeelding 1022" descr="Afbeelding met tekst&#10;&#10;Automatisch gegenereerde beschrijving">
            <a:extLst>
              <a:ext uri="{FF2B5EF4-FFF2-40B4-BE49-F238E27FC236}">
                <a16:creationId xmlns:a16="http://schemas.microsoft.com/office/drawing/2014/main" id="{D40661B4-32FF-4BD0-B2E7-FF23034D0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21" r="83102" b="-328"/>
          <a:stretch/>
        </p:blipFill>
        <p:spPr>
          <a:xfrm rot="-3120000">
            <a:off x="391375" y="4018447"/>
            <a:ext cx="615952" cy="60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13862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985</Words>
  <Application>Microsoft Office PowerPoint</Application>
  <PresentationFormat>Diavoorstelling (16:9)</PresentationFormat>
  <Paragraphs>341</Paragraphs>
  <Slides>43</Slides>
  <Notes>34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48" baseType="lpstr">
      <vt:lpstr>Arial</vt:lpstr>
      <vt:lpstr>Calibri Light</vt:lpstr>
      <vt:lpstr>Rockwell</vt:lpstr>
      <vt:lpstr>Wingdings</vt:lpstr>
      <vt:lpstr>Atlas</vt:lpstr>
      <vt:lpstr>Databook:           Data Analysis </vt:lpstr>
      <vt:lpstr> Outline</vt:lpstr>
      <vt:lpstr>Products</vt:lpstr>
      <vt:lpstr>"What is our core business?" </vt:lpstr>
      <vt:lpstr>PowerPoint-presentatie</vt:lpstr>
      <vt:lpstr>Seasonality of sales</vt:lpstr>
      <vt:lpstr>Product recommendations</vt:lpstr>
      <vt:lpstr>The effect of product recommendations</vt:lpstr>
      <vt:lpstr>Summary </vt:lpstr>
      <vt:lpstr>Customers</vt:lpstr>
      <vt:lpstr>Buying patterns per weekday </vt:lpstr>
      <vt:lpstr>Churners</vt:lpstr>
      <vt:lpstr>Churners buy more Ice Cakes!</vt:lpstr>
      <vt:lpstr>PowerPoint-presentatie</vt:lpstr>
      <vt:lpstr>PowerPoint-presentatie</vt:lpstr>
      <vt:lpstr>Then Who should be rewarded?</vt:lpstr>
      <vt:lpstr>Let’s make a sum:</vt:lpstr>
      <vt:lpstr>What do we recommend? </vt:lpstr>
      <vt:lpstr>Employees</vt:lpstr>
      <vt:lpstr>Where do our    35464employees live?</vt:lpstr>
      <vt:lpstr>PowerPoint-presentatie</vt:lpstr>
      <vt:lpstr>PowerPoint-presentatie</vt:lpstr>
      <vt:lpstr>Sales rate</vt:lpstr>
      <vt:lpstr>Who should be rewarded or trained</vt:lpstr>
      <vt:lpstr>PowerPoint-presentatie</vt:lpstr>
      <vt:lpstr>Location and route analysis</vt:lpstr>
      <vt:lpstr>Customers are positioned in large clusters</vt:lpstr>
      <vt:lpstr>Plotting the CLV of the customers</vt:lpstr>
      <vt:lpstr>The current route assignment per depot</vt:lpstr>
      <vt:lpstr>Current revenue per depot</vt:lpstr>
      <vt:lpstr>PowerPoint-presentatie</vt:lpstr>
      <vt:lpstr>PowerPoint-presentatie</vt:lpstr>
      <vt:lpstr>PowerPoint-presentatie</vt:lpstr>
      <vt:lpstr>PowerPoint-presentatie</vt:lpstr>
      <vt:lpstr>Potential improvements in the depots</vt:lpstr>
      <vt:lpstr>Route conclusion</vt:lpstr>
      <vt:lpstr>Thank you for your attention</vt:lpstr>
      <vt:lpstr>App 1.1</vt:lpstr>
      <vt:lpstr>App 1.2</vt:lpstr>
      <vt:lpstr>App 2.1 average revenue per month </vt:lpstr>
      <vt:lpstr>App 2.2 Reviews on location</vt:lpstr>
      <vt:lpstr>Appx 4.1a</vt:lpstr>
      <vt:lpstr>App 4.1b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Dark Spirit</dc:creator>
  <cp:lastModifiedBy>Maarten Durieu</cp:lastModifiedBy>
  <cp:revision>4</cp:revision>
  <dcterms:modified xsi:type="dcterms:W3CDTF">2021-10-24T18:06:50Z</dcterms:modified>
</cp:coreProperties>
</file>